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Override PartName="/ppt/presentation.xml" ContentType="application/vnd.openxmlformats-officedocument.presentationml.presentation.main+xml"/>
  <Override PartName="/ppt/slideMasters/slideMaster.xml" ContentType="application/vnd.openxmlformats-officedocument.presentationml.slideMaster+xml"/>
  <Override PartName="/ppt/slideLayouts/slideLayout.xml" ContentType="application/vnd.openxmlformats-officedocument.presentationml.slideLayout+xml"/>
  <Override PartName="/ppt/theme/theme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&#65279;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>
  <p:sldMasterIdLst>
    <p:sldMasterId id="2147483648" r:id="rId1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12195048" cy="6864096"/>
  <p:notesSz cx="6858000" cy="9144000"/>
</p:presentation>
</file>

<file path=ppt/presProps.xml><?xml version="1.0" encoding="utf-8"?>
<p:presentationPr xmlns:p="http://schemas.openxmlformats.org/presentationml/2006/main" xmlns:a="http://schemas.openxmlformats.org/drawingml/2006/main" xmlns:r="http://schemas.openxmlformats.org/officeDocument/2006/relationships">
</p:presentationPr>
</file>

<file path=ppt/tableStyles.xml><?xml version="1.0" encoding="utf-8"?>
<a:tblStyleLst xmlns:a="http://schemas.openxmlformats.org/drawingml/2006/main" def="{5C22544A-7EE6-4342-B048-85BDC9FD1C3A}">
</a:tblStyleLst>
</file>

<file path=ppt/_rels/presentation.xml.rels>&#65279;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.xml"/><Relationship Id="rId2" Type="http://schemas.openxmlformats.org/officeDocument/2006/relationships/theme" Target="theme/theme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/Relationships>
</file>

<file path=ppt/slideLayouts/_rels/slideLayout.xml.rels>&#65279;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slideLayout.xml><?xml version="1.0" encoding="utf-8"?>
<p:sldLayout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.xml.rels>&#65279;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theme" Target="../theme/theme.xml"/></Relationships>
</file>

<file path=ppt/slideMasters/slideMaster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1.jpeg"/><Relationship Id="rPictId1" Type="http://schemas.openxmlformats.org/officeDocument/2006/relationships/image" Target="../media/image2.jpeg"/><Relationship Id="rPictId2" Type="http://schemas.openxmlformats.org/officeDocument/2006/relationships/image" Target="../media/image3.jpeg"/><Relationship Id="rId1" Type="http://schemas.openxmlformats.org/officeDocument/2006/relationships/slideLayout" Target="../slideLayouts/slideLayout.xml"/></Relationships>
</file>

<file path=ppt/slides/_rels/slide10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43.jpeg"/><Relationship Id="rPictId1" Type="http://schemas.openxmlformats.org/officeDocument/2006/relationships/image" Target="../media/image44.jpeg"/><Relationship Id="rId1" Type="http://schemas.openxmlformats.org/officeDocument/2006/relationships/slideLayout" Target="../slideLayouts/slideLayout.xml"/></Relationships>
</file>

<file path=ppt/slides/_rels/slide11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45.jpeg"/><Relationship Id="rPictId1" Type="http://schemas.openxmlformats.org/officeDocument/2006/relationships/image" Target="../media/image46.jpeg"/><Relationship Id="rPictId2" Type="http://schemas.openxmlformats.org/officeDocument/2006/relationships/image" Target="../media/image47.jpeg"/><Relationship Id="rPictId3" Type="http://schemas.openxmlformats.org/officeDocument/2006/relationships/image" Target="../media/image48.jpeg"/><Relationship Id="rPictId4" Type="http://schemas.openxmlformats.org/officeDocument/2006/relationships/image" Target="../media/image49.jpeg"/><Relationship Id="rId1" Type="http://schemas.openxmlformats.org/officeDocument/2006/relationships/slideLayout" Target="../slideLayouts/slideLayout.xml"/></Relationships>
</file>

<file path=ppt/slides/_rels/slide12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50.jpeg"/><Relationship Id="rPictId1" Type="http://schemas.openxmlformats.org/officeDocument/2006/relationships/image" Target="../media/image51.jpeg"/><Relationship Id="rPictId2" Type="http://schemas.openxmlformats.org/officeDocument/2006/relationships/image" Target="../media/image52.jpeg"/><Relationship Id="rPictId3" Type="http://schemas.openxmlformats.org/officeDocument/2006/relationships/image" Target="../media/image53.jpeg"/><Relationship Id="rPictId4" Type="http://schemas.openxmlformats.org/officeDocument/2006/relationships/image" Target="../media/image54.jpeg"/><Relationship Id="rPictId5" Type="http://schemas.openxmlformats.org/officeDocument/2006/relationships/image" Target="../media/image55.jpeg"/><Relationship Id="rPictId6" Type="http://schemas.openxmlformats.org/officeDocument/2006/relationships/image" Target="../media/image56.jpeg"/><Relationship Id="rPictId7" Type="http://schemas.openxmlformats.org/officeDocument/2006/relationships/image" Target="../media/image57.jpeg"/><Relationship Id="rPictId8" Type="http://schemas.openxmlformats.org/officeDocument/2006/relationships/image" Target="../media/image58.jpeg"/><Relationship Id="rPictId9" Type="http://schemas.openxmlformats.org/officeDocument/2006/relationships/image" Target="../media/image59.jpeg"/><Relationship Id="rPictId10" Type="http://schemas.openxmlformats.org/officeDocument/2006/relationships/image" Target="../media/image60.jpeg"/><Relationship Id="rPictId11" Type="http://schemas.openxmlformats.org/officeDocument/2006/relationships/image" Target="../media/image61.jpeg"/><Relationship Id="rPictId12" Type="http://schemas.openxmlformats.org/officeDocument/2006/relationships/image" Target="../media/image62.jpeg"/><Relationship Id="rPictId13" Type="http://schemas.openxmlformats.org/officeDocument/2006/relationships/image" Target="../media/image63.jpeg"/><Relationship Id="rPictId14" Type="http://schemas.openxmlformats.org/officeDocument/2006/relationships/image" Target="../media/image64.jpeg"/><Relationship Id="rPictId15" Type="http://schemas.openxmlformats.org/officeDocument/2006/relationships/image" Target="../media/image65.jpeg"/><Relationship Id="rPictId16" Type="http://schemas.openxmlformats.org/officeDocument/2006/relationships/image" Target="../media/image66.jpeg"/><Relationship Id="rPictId17" Type="http://schemas.openxmlformats.org/officeDocument/2006/relationships/image" Target="../media/image67.jpeg"/><Relationship Id="rId1" Type="http://schemas.openxmlformats.org/officeDocument/2006/relationships/slideLayout" Target="../slideLayouts/slideLayout.xml"/></Relationships>
</file>

<file path=ppt/slides/_rels/slide13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68.jpeg"/><Relationship Id="rPictId1" Type="http://schemas.openxmlformats.org/officeDocument/2006/relationships/image" Target="../media/image69.jpeg"/><Relationship Id="rPictId2" Type="http://schemas.openxmlformats.org/officeDocument/2006/relationships/image" Target="../media/image70.jpeg"/><Relationship Id="rPictId3" Type="http://schemas.openxmlformats.org/officeDocument/2006/relationships/image" Target="../media/image71.jpeg"/><Relationship Id="rPictId4" Type="http://schemas.openxmlformats.org/officeDocument/2006/relationships/image" Target="../media/image72.jpeg"/><Relationship Id="rPictId5" Type="http://schemas.openxmlformats.org/officeDocument/2006/relationships/image" Target="../media/image73.jpeg"/><Relationship Id="rId1" Type="http://schemas.openxmlformats.org/officeDocument/2006/relationships/slideLayout" Target="../slideLayouts/slideLayout.xml"/></Relationships>
</file>

<file path=ppt/slides/_rels/slide14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74.jpeg"/><Relationship Id="rPictId1" Type="http://schemas.openxmlformats.org/officeDocument/2006/relationships/image" Target="../media/image75.jpeg"/><Relationship Id="rId1" Type="http://schemas.openxmlformats.org/officeDocument/2006/relationships/slideLayout" Target="../slideLayouts/slideLayout.xml"/></Relationships>
</file>

<file path=ppt/slides/_rels/slide15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76.jpeg"/><Relationship Id="rPictId1" Type="http://schemas.openxmlformats.org/officeDocument/2006/relationships/image" Target="../media/image77.jpeg"/><Relationship Id="rPictId2" Type="http://schemas.openxmlformats.org/officeDocument/2006/relationships/image" Target="../media/image78.jpeg"/><Relationship Id="rPictId3" Type="http://schemas.openxmlformats.org/officeDocument/2006/relationships/image" Target="../media/image79.jpeg"/><Relationship Id="rPictId4" Type="http://schemas.openxmlformats.org/officeDocument/2006/relationships/image" Target="../media/image80.jpeg"/><Relationship Id="rPictId5" Type="http://schemas.openxmlformats.org/officeDocument/2006/relationships/image" Target="../media/image81.jpeg"/><Relationship Id="rPictId6" Type="http://schemas.openxmlformats.org/officeDocument/2006/relationships/image" Target="../media/image82.jpeg"/><Relationship Id="rPictId7" Type="http://schemas.openxmlformats.org/officeDocument/2006/relationships/image" Target="../media/image83.jpeg"/><Relationship Id="rId1" Type="http://schemas.openxmlformats.org/officeDocument/2006/relationships/slideLayout" Target="../slideLayouts/slideLayout.xml"/></Relationships>
</file>

<file path=ppt/slides/_rels/slide16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84.jpeg"/><Relationship Id="rPictId1" Type="http://schemas.openxmlformats.org/officeDocument/2006/relationships/image" Target="../media/image85.jpeg"/><Relationship Id="rPictId2" Type="http://schemas.openxmlformats.org/officeDocument/2006/relationships/image" Target="../media/image86.jpeg"/><Relationship Id="rPictId3" Type="http://schemas.openxmlformats.org/officeDocument/2006/relationships/image" Target="../media/image87.jpeg"/><Relationship Id="rPictId4" Type="http://schemas.openxmlformats.org/officeDocument/2006/relationships/image" Target="../media/image88.jpeg"/><Relationship Id="rPictId5" Type="http://schemas.openxmlformats.org/officeDocument/2006/relationships/image" Target="../media/image89.jpeg"/><Relationship Id="rPictId6" Type="http://schemas.openxmlformats.org/officeDocument/2006/relationships/image" Target="../media/image90.jpeg"/><Relationship Id="rPictId7" Type="http://schemas.openxmlformats.org/officeDocument/2006/relationships/image" Target="../media/image91.jpeg"/><Relationship Id="rPictId8" Type="http://schemas.openxmlformats.org/officeDocument/2006/relationships/image" Target="../media/image92.jpeg"/><Relationship Id="rId1" Type="http://schemas.openxmlformats.org/officeDocument/2006/relationships/slideLayout" Target="../slideLayouts/slideLayout.xml"/></Relationships>
</file>

<file path=ppt/slides/_rels/slide17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93.jpeg"/><Relationship Id="rPictId1" Type="http://schemas.openxmlformats.org/officeDocument/2006/relationships/image" Target="../media/image94.jpeg"/><Relationship Id="rPictId2" Type="http://schemas.openxmlformats.org/officeDocument/2006/relationships/image" Target="../media/image95.jpeg"/><Relationship Id="rPictId3" Type="http://schemas.openxmlformats.org/officeDocument/2006/relationships/image" Target="../media/image96.jpeg"/><Relationship Id="rPictId4" Type="http://schemas.openxmlformats.org/officeDocument/2006/relationships/image" Target="../media/image97.jpeg"/><Relationship Id="rId1" Type="http://schemas.openxmlformats.org/officeDocument/2006/relationships/slideLayout" Target="../slideLayouts/slideLayout.xml"/></Relationships>
</file>

<file path=ppt/slides/_rels/slide18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98.jpeg"/><Relationship Id="rPictId1" Type="http://schemas.openxmlformats.org/officeDocument/2006/relationships/image" Target="../media/image99.jpeg"/><Relationship Id="rPictId2" Type="http://schemas.openxmlformats.org/officeDocument/2006/relationships/image" Target="../media/image100.jpeg"/><Relationship Id="rPictId3" Type="http://schemas.openxmlformats.org/officeDocument/2006/relationships/image" Target="../media/image101.jpeg"/><Relationship Id="rPictId4" Type="http://schemas.openxmlformats.org/officeDocument/2006/relationships/image" Target="../media/image102.jpeg"/><Relationship Id="rPictId5" Type="http://schemas.openxmlformats.org/officeDocument/2006/relationships/image" Target="../media/image103.jpeg"/><Relationship Id="rPictId6" Type="http://schemas.openxmlformats.org/officeDocument/2006/relationships/image" Target="../media/image104.jpeg"/><Relationship Id="rPictId7" Type="http://schemas.openxmlformats.org/officeDocument/2006/relationships/image" Target="../media/image105.jpeg"/><Relationship Id="rId1" Type="http://schemas.openxmlformats.org/officeDocument/2006/relationships/slideLayout" Target="../slideLayouts/slideLayout.xml"/></Relationships>
</file>

<file path=ppt/slides/_rels/slide19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106.jpeg"/><Relationship Id="rPictId1" Type="http://schemas.openxmlformats.org/officeDocument/2006/relationships/image" Target="../media/image107.jpeg"/><Relationship Id="rPictId2" Type="http://schemas.openxmlformats.org/officeDocument/2006/relationships/image" Target="../media/image108.jpeg"/><Relationship Id="rPictId3" Type="http://schemas.openxmlformats.org/officeDocument/2006/relationships/image" Target="../media/image109.jpeg"/><Relationship Id="rId1" Type="http://schemas.openxmlformats.org/officeDocument/2006/relationships/slideLayout" Target="../slideLayouts/slideLayout.xml"/></Relationships>
</file>

<file path=ppt/slides/_rels/slide2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4.jpeg"/><Relationship Id="rPictId1" Type="http://schemas.openxmlformats.org/officeDocument/2006/relationships/image" Target="../media/image5.jpeg"/><Relationship Id="rPictId2" Type="http://schemas.openxmlformats.org/officeDocument/2006/relationships/image" Target="../media/image6.jpeg"/><Relationship Id="rId1" Type="http://schemas.openxmlformats.org/officeDocument/2006/relationships/slideLayout" Target="../slideLayouts/slideLayout.xml"/><Relationship Id="rLinkId0" Type="http://schemas.openxmlformats.org/officeDocument/2006/relationships/hyperlink" Target="http://www.esxt.gov" TargetMode="External"/></Relationships>
</file>

<file path=ppt/slides/_rels/slide20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110.jpeg"/><Relationship Id="rPictId1" Type="http://schemas.openxmlformats.org/officeDocument/2006/relationships/image" Target="../media/image111.jpeg"/><Relationship Id="rPictId2" Type="http://schemas.openxmlformats.org/officeDocument/2006/relationships/image" Target="../media/image112.jpeg"/><Relationship Id="rPictId3" Type="http://schemas.openxmlformats.org/officeDocument/2006/relationships/image" Target="../media/image113.jpeg"/><Relationship Id="rPictId4" Type="http://schemas.openxmlformats.org/officeDocument/2006/relationships/image" Target="../media/image114.jpeg"/><Relationship Id="rPictId5" Type="http://schemas.openxmlformats.org/officeDocument/2006/relationships/image" Target="../media/image115.jpeg"/><Relationship Id="rPictId6" Type="http://schemas.openxmlformats.org/officeDocument/2006/relationships/image" Target="../media/image116.jpeg"/><Relationship Id="rPictId7" Type="http://schemas.openxmlformats.org/officeDocument/2006/relationships/image" Target="../media/image117.jpeg"/><Relationship Id="rPictId8" Type="http://schemas.openxmlformats.org/officeDocument/2006/relationships/image" Target="../media/image118.jpeg"/><Relationship Id="rId1" Type="http://schemas.openxmlformats.org/officeDocument/2006/relationships/slideLayout" Target="../slideLayouts/slideLayout.xml"/></Relationships>
</file>

<file path=ppt/slides/_rels/slide21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119.jpeg"/><Relationship Id="rPictId1" Type="http://schemas.openxmlformats.org/officeDocument/2006/relationships/image" Target="../media/image120.jpeg"/><Relationship Id="rPictId2" Type="http://schemas.openxmlformats.org/officeDocument/2006/relationships/image" Target="../media/image121.jpeg"/><Relationship Id="rPictId3" Type="http://schemas.openxmlformats.org/officeDocument/2006/relationships/image" Target="../media/image122.jpeg"/><Relationship Id="rPictId4" Type="http://schemas.openxmlformats.org/officeDocument/2006/relationships/image" Target="../media/image123.jpeg"/><Relationship Id="rPictId5" Type="http://schemas.openxmlformats.org/officeDocument/2006/relationships/image" Target="../media/image124.jpeg"/><Relationship Id="rPictId6" Type="http://schemas.openxmlformats.org/officeDocument/2006/relationships/image" Target="../media/image125.jpeg"/><Relationship Id="rPictId7" Type="http://schemas.openxmlformats.org/officeDocument/2006/relationships/image" Target="../media/image126.jpeg"/><Relationship Id="rPictId8" Type="http://schemas.openxmlformats.org/officeDocument/2006/relationships/image" Target="../media/image127.jpeg"/><Relationship Id="rId1" Type="http://schemas.openxmlformats.org/officeDocument/2006/relationships/slideLayout" Target="../slideLayouts/slideLayout.xml"/></Relationships>
</file>

<file path=ppt/slides/_rels/slide22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128.jpeg"/><Relationship Id="rPictId1" Type="http://schemas.openxmlformats.org/officeDocument/2006/relationships/image" Target="../media/image129.jpeg"/><Relationship Id="rPictId2" Type="http://schemas.openxmlformats.org/officeDocument/2006/relationships/image" Target="../media/image130.jpeg"/><Relationship Id="rPictId3" Type="http://schemas.openxmlformats.org/officeDocument/2006/relationships/image" Target="../media/image131.jpeg"/><Relationship Id="rPictId4" Type="http://schemas.openxmlformats.org/officeDocument/2006/relationships/image" Target="../media/image132.jpeg"/><Relationship Id="rPictId5" Type="http://schemas.openxmlformats.org/officeDocument/2006/relationships/image" Target="../media/image133.jpeg"/><Relationship Id="rPictId6" Type="http://schemas.openxmlformats.org/officeDocument/2006/relationships/image" Target="../media/image134.jpeg"/><Relationship Id="rPictId7" Type="http://schemas.openxmlformats.org/officeDocument/2006/relationships/image" Target="../media/image135.jpeg"/><Relationship Id="rPictId8" Type="http://schemas.openxmlformats.org/officeDocument/2006/relationships/image" Target="../media/image136.jpeg"/><Relationship Id="rId1" Type="http://schemas.openxmlformats.org/officeDocument/2006/relationships/slideLayout" Target="../slideLayouts/slideLayout.xml"/></Relationships>
</file>

<file path=ppt/slides/_rels/slide23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137.jpeg"/><Relationship Id="rPictId1" Type="http://schemas.openxmlformats.org/officeDocument/2006/relationships/image" Target="../media/image138.jpeg"/><Relationship Id="rPictId2" Type="http://schemas.openxmlformats.org/officeDocument/2006/relationships/image" Target="../media/image139.jpeg"/><Relationship Id="rPictId3" Type="http://schemas.openxmlformats.org/officeDocument/2006/relationships/image" Target="../media/image140.jpeg"/><Relationship Id="rPictId4" Type="http://schemas.openxmlformats.org/officeDocument/2006/relationships/image" Target="../media/image141.jpeg"/><Relationship Id="rPictId5" Type="http://schemas.openxmlformats.org/officeDocument/2006/relationships/image" Target="../media/image142.jpeg"/><Relationship Id="rPictId6" Type="http://schemas.openxmlformats.org/officeDocument/2006/relationships/image" Target="../media/image143.jpeg"/><Relationship Id="rPictId7" Type="http://schemas.openxmlformats.org/officeDocument/2006/relationships/image" Target="../media/image144.jpeg"/><Relationship Id="rPictId8" Type="http://schemas.openxmlformats.org/officeDocument/2006/relationships/image" Target="../media/image145.jpeg"/><Relationship Id="rPictId9" Type="http://schemas.openxmlformats.org/officeDocument/2006/relationships/image" Target="../media/image146.jpeg"/><Relationship Id="rPictId10" Type="http://schemas.openxmlformats.org/officeDocument/2006/relationships/image" Target="../media/image147.jpeg"/><Relationship Id="rPictId11" Type="http://schemas.openxmlformats.org/officeDocument/2006/relationships/image" Target="../media/image148.jpeg"/><Relationship Id="rPictId12" Type="http://schemas.openxmlformats.org/officeDocument/2006/relationships/image" Target="../media/image149.jpeg"/><Relationship Id="rId1" Type="http://schemas.openxmlformats.org/officeDocument/2006/relationships/slideLayout" Target="../slideLayouts/slideLayout.xml"/></Relationships>
</file>

<file path=ppt/slides/_rels/slide24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150.jpeg"/><Relationship Id="rPictId1" Type="http://schemas.openxmlformats.org/officeDocument/2006/relationships/image" Target="../media/image151.jpeg"/><Relationship Id="rPictId2" Type="http://schemas.openxmlformats.org/officeDocument/2006/relationships/image" Target="../media/image152.jpeg"/><Relationship Id="rId1" Type="http://schemas.openxmlformats.org/officeDocument/2006/relationships/slideLayout" Target="../slideLayouts/slideLayout.xml"/></Relationships>
</file>

<file path=ppt/slides/_rels/slide25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153.jpeg"/><Relationship Id="rPictId1" Type="http://schemas.openxmlformats.org/officeDocument/2006/relationships/image" Target="../media/image154.jpeg"/><Relationship Id="rPictId2" Type="http://schemas.openxmlformats.org/officeDocument/2006/relationships/image" Target="../media/image155.jpeg"/><Relationship Id="rPictId3" Type="http://schemas.openxmlformats.org/officeDocument/2006/relationships/image" Target="../media/image156.jpeg"/><Relationship Id="rId1" Type="http://schemas.openxmlformats.org/officeDocument/2006/relationships/slideLayout" Target="../slideLayouts/slideLayout.xml"/></Relationships>
</file>

<file path=ppt/slides/_rels/slide26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157.jpeg"/><Relationship Id="rId1" Type="http://schemas.openxmlformats.org/officeDocument/2006/relationships/slideLayout" Target="../slideLayouts/slideLayout.xml"/></Relationships>
</file>

<file path=ppt/slides/_rels/slide3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7.jpeg"/><Relationship Id="rId1" Type="http://schemas.openxmlformats.org/officeDocument/2006/relationships/slideLayout" Target="../slideLayouts/slideLayout.xml"/></Relationships>
</file>

<file path=ppt/slides/_rels/slide4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8.jpeg"/><Relationship Id="rPictId1" Type="http://schemas.openxmlformats.org/officeDocument/2006/relationships/image" Target="../media/image9.jpeg"/><Relationship Id="rPictId2" Type="http://schemas.openxmlformats.org/officeDocument/2006/relationships/image" Target="../media/image10.jpeg"/><Relationship Id="rPictId3" Type="http://schemas.openxmlformats.org/officeDocument/2006/relationships/image" Target="../media/image11.jpeg"/><Relationship Id="rId1" Type="http://schemas.openxmlformats.org/officeDocument/2006/relationships/slideLayout" Target="../slideLayouts/slideLayout.xml"/></Relationships>
</file>

<file path=ppt/slides/_rels/slide5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12.jpeg"/><Relationship Id="rPictId1" Type="http://schemas.openxmlformats.org/officeDocument/2006/relationships/image" Target="../media/image13.jpeg"/><Relationship Id="rPictId2" Type="http://schemas.openxmlformats.org/officeDocument/2006/relationships/image" Target="../media/image14.jpeg"/><Relationship Id="rPictId3" Type="http://schemas.openxmlformats.org/officeDocument/2006/relationships/image" Target="../media/image15.jpeg"/><Relationship Id="rPictId4" Type="http://schemas.openxmlformats.org/officeDocument/2006/relationships/image" Target="../media/image16.jpeg"/><Relationship Id="rPictId5" Type="http://schemas.openxmlformats.org/officeDocument/2006/relationships/image" Target="../media/image17.jpeg"/><Relationship Id="rId1" Type="http://schemas.openxmlformats.org/officeDocument/2006/relationships/slideLayout" Target="../slideLayouts/slideLayout.xml"/></Relationships>
</file>

<file path=ppt/slides/_rels/slide6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18.jpeg"/><Relationship Id="rPictId1" Type="http://schemas.openxmlformats.org/officeDocument/2006/relationships/image" Target="../media/image19.jpeg"/><Relationship Id="rPictId2" Type="http://schemas.openxmlformats.org/officeDocument/2006/relationships/image" Target="../media/image20.jpeg"/><Relationship Id="rPictId3" Type="http://schemas.openxmlformats.org/officeDocument/2006/relationships/image" Target="../media/image21.jpeg"/><Relationship Id="rPictId4" Type="http://schemas.openxmlformats.org/officeDocument/2006/relationships/image" Target="../media/image22.jpeg"/><Relationship Id="rPictId5" Type="http://schemas.openxmlformats.org/officeDocument/2006/relationships/image" Target="../media/image23.jpeg"/><Relationship Id="rPictId6" Type="http://schemas.openxmlformats.org/officeDocument/2006/relationships/image" Target="../media/image24.jpeg"/><Relationship Id="rPictId7" Type="http://schemas.openxmlformats.org/officeDocument/2006/relationships/image" Target="../media/image25.jpeg"/><Relationship Id="rPictId8" Type="http://schemas.openxmlformats.org/officeDocument/2006/relationships/image" Target="../media/image26.jpeg"/><Relationship Id="rPictId9" Type="http://schemas.openxmlformats.org/officeDocument/2006/relationships/image" Target="../media/image27.jpeg"/><Relationship Id="rId1" Type="http://schemas.openxmlformats.org/officeDocument/2006/relationships/slideLayout" Target="../slideLayouts/slideLayout.xml"/></Relationships>
</file>

<file path=ppt/slides/_rels/slide7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28.jpeg"/><Relationship Id="rPictId1" Type="http://schemas.openxmlformats.org/officeDocument/2006/relationships/image" Target="../media/image29.jpeg"/><Relationship Id="rPictId2" Type="http://schemas.openxmlformats.org/officeDocument/2006/relationships/image" Target="../media/image30.jpeg"/><Relationship Id="rId1" Type="http://schemas.openxmlformats.org/officeDocument/2006/relationships/slideLayout" Target="../slideLayouts/slideLayout.xml"/></Relationships>
</file>

<file path=ppt/slides/_rels/slide8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31.jpeg"/><Relationship Id="rPictId1" Type="http://schemas.openxmlformats.org/officeDocument/2006/relationships/image" Target="../media/image32.jpeg"/><Relationship Id="rPictId2" Type="http://schemas.openxmlformats.org/officeDocument/2006/relationships/image" Target="../media/image33.jpeg"/><Relationship Id="rId1" Type="http://schemas.openxmlformats.org/officeDocument/2006/relationships/slideLayout" Target="../slideLayouts/slideLayout.xml"/></Relationships>
</file>

<file path=ppt/slides/_rels/slide9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34.jpeg"/><Relationship Id="rPictId1" Type="http://schemas.openxmlformats.org/officeDocument/2006/relationships/image" Target="../media/image35.jpeg"/><Relationship Id="rPictId2" Type="http://schemas.openxmlformats.org/officeDocument/2006/relationships/image" Target="../media/image36.jpeg"/><Relationship Id="rPictId3" Type="http://schemas.openxmlformats.org/officeDocument/2006/relationships/image" Target="../media/image37.jpeg"/><Relationship Id="rPictId4" Type="http://schemas.openxmlformats.org/officeDocument/2006/relationships/image" Target="../media/image38.jpeg"/><Relationship Id="rPictId5" Type="http://schemas.openxmlformats.org/officeDocument/2006/relationships/image" Target="../media/image39.jpeg"/><Relationship Id="rPictId6" Type="http://schemas.openxmlformats.org/officeDocument/2006/relationships/image" Target="../media/image40.jpeg"/><Relationship Id="rPictId7" Type="http://schemas.openxmlformats.org/officeDocument/2006/relationships/image" Target="../media/image41.jpeg"/><Relationship Id="rPictId8" Type="http://schemas.openxmlformats.org/officeDocument/2006/relationships/image" Target="../media/image42.jpeg"/><Relationship Id="rId1" Type="http://schemas.openxmlformats.org/officeDocument/2006/relationships/slideLayout" Target="../slideLayouts/slideLayout.xml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10189464" y="0"/>
            <a:ext cx="935736" cy="896112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PictId2"/>
          <a:stretch>
            <a:fillRect/>
          </a:stretch>
        </p:blipFill>
        <p:spPr>
          <a:xfrm>
            <a:off x="167640" y="9144"/>
            <a:ext cx="3099816" cy="630936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8644128" y="3983736"/>
            <a:ext cx="82296" cy="8839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zh-CN" sz="550">
                <a:solidFill>
                  <a:srgbClr val="404040"/>
                </a:solidFill>
                <a:latin typeface="Arial"/>
                <a:ea typeface="Arial"/>
              </a:rPr>
              <a:t>I</a:t>
            </a:r>
            <a:r>
              <a:rPr lang="zh-CN" sz="650">
                <a:solidFill>
                  <a:srgbClr val="404040"/>
                </a:solidFill>
                <a:latin typeface="SimSun"/>
                <a:ea typeface="SimSun"/>
              </a:rPr>
              <a:t>：</a:t>
            </a:r>
          </a:p>
        </p:txBody>
      </p:sp>
      <p:sp>
        <p:nvSpPr>
          <p:cNvPr id="6" name=""/>
          <p:cNvSpPr/>
          <p:nvPr/>
        </p:nvSpPr>
        <p:spPr>
          <a:xfrm>
            <a:off x="179832" y="27432"/>
            <a:ext cx="3066288" cy="51816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ts val="1080"/>
              </a:lnSpc>
            </a:pPr>
            <a:r>
              <a:rPr lang="zh-CN" i="1" sz="1900">
                <a:solidFill>
                  <a:srgbClr val="CB0911"/>
                </a:solidFill>
                <a:latin typeface="MingLiU"/>
                <a:ea typeface="MingLiU"/>
              </a:rPr>
              <a:t>(^)</a:t>
            </a:r>
            <a:r>
              <a:rPr lang="zh-CN" i="1" sz="1900">
                <a:solidFill>
                  <a:srgbClr val="404040"/>
                </a:solidFill>
                <a:latin typeface="MingLiU"/>
                <a:ea typeface="MingLiU"/>
              </a:rPr>
              <a:t>冲名娥泠趔</a:t>
            </a:r>
            <a:r>
              <a:rPr lang="ja" i="1" sz="1900">
                <a:solidFill>
                  <a:srgbClr val="404040"/>
                </a:solidFill>
                <a:latin typeface="MingLiU"/>
                <a:ea typeface="MingLiU"/>
              </a:rPr>
              <a:t>恭姝ブ农松茂故 </a:t>
            </a:r>
            <a:r>
              <a:rPr lang="ja" sz="500">
                <a:solidFill>
                  <a:srgbClr val="404040"/>
                </a:solidFill>
                <a:latin typeface="MS Mincho"/>
                <a:ea typeface="MS Mincho"/>
              </a:rPr>
              <a:t>_卜\ ••〇 )••：!&gt;.! 〇</a:t>
            </a:r>
            <a:r>
              <a:rPr lang="ja" sz="600">
                <a:solidFill>
                  <a:srgbClr val="404040"/>
                </a:solidFill>
                <a:latin typeface="Arial"/>
                <a:ea typeface="Arial"/>
              </a:rPr>
              <a:t>.1</a:t>
            </a:r>
            <a:r>
              <a:rPr lang="ja" sz="1000">
                <a:solidFill>
                  <a:srgbClr val="404040"/>
                </a:solidFill>
                <a:latin typeface="Arial"/>
                <a:ea typeface="Arial"/>
              </a:rPr>
              <a:t>๙</a:t>
            </a:r>
            <a:r>
              <a:rPr lang="ja" sz="600">
                <a:solidFill>
                  <a:srgbClr val="404040"/>
                </a:solidFill>
                <a:latin typeface="Arial"/>
                <a:ea typeface="Arial"/>
              </a:rPr>
              <a:t>1»^ ••- </a:t>
            </a:r>
            <a:r>
              <a:rPr lang="ja" sz="500">
                <a:solidFill>
                  <a:srgbClr val="404040"/>
                </a:solidFill>
                <a:latin typeface="MS Mincho"/>
                <a:ea typeface="MS Mincho"/>
              </a:rPr>
              <a:t>&lt;</a:t>
            </a:r>
            <a:r>
              <a:rPr lang="ja" sz="500">
                <a:latin typeface="MS Mincho"/>
                <a:ea typeface="MS Mincho"/>
              </a:rPr>
              <a:t>く</a:t>
            </a:r>
            <a:r>
              <a:rPr lang="ja" sz="500">
                <a:solidFill>
                  <a:srgbClr val="404040"/>
                </a:solidFill>
                <a:latin typeface="MS Mincho"/>
                <a:ea typeface="MS Mincho"/>
              </a:rPr>
              <a:t>•. **衫、•久、’</a:t>
            </a:r>
          </a:p>
        </p:txBody>
      </p:sp>
      <p:sp>
        <p:nvSpPr>
          <p:cNvPr id="7" name=""/>
          <p:cNvSpPr/>
          <p:nvPr/>
        </p:nvSpPr>
        <p:spPr>
          <a:xfrm>
            <a:off x="6870192" y="3243072"/>
            <a:ext cx="94488" cy="100584"/>
          </a:xfrm>
          <a:prstGeom prst="rect">
            <a:avLst/>
          </a:prstGeom>
          <a:solidFill>
            <a:srgbClr val="898A85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sz="1100">
                <a:solidFill>
                  <a:srgbClr val="989898"/>
                </a:solidFill>
                <a:latin typeface="Times New Roman"/>
                <a:ea typeface="Times New Roman"/>
              </a:rPr>
              <a:t>■</a:t>
            </a:r>
          </a:p>
        </p:txBody>
      </p:sp>
      <p:sp>
        <p:nvSpPr>
          <p:cNvPr id="8" name=""/>
          <p:cNvSpPr/>
          <p:nvPr/>
        </p:nvSpPr>
        <p:spPr>
          <a:xfrm>
            <a:off x="6199632" y="4419600"/>
            <a:ext cx="222504" cy="124968"/>
          </a:xfrm>
          <a:prstGeom prst="rect">
            <a:avLst/>
          </a:prstGeom>
          <a:solidFill>
            <a:srgbClr val="696B68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i="1" sz="1100">
                <a:solidFill>
                  <a:srgbClr val="D9EDE6"/>
                </a:solidFill>
                <a:latin typeface="Times New Roman"/>
                <a:ea typeface="Times New Roman"/>
              </a:rPr>
              <a:t>..1</a:t>
            </a:r>
          </a:p>
        </p:txBody>
      </p:sp>
      <p:sp>
        <p:nvSpPr>
          <p:cNvPr id="9" name=""/>
          <p:cNvSpPr/>
          <p:nvPr/>
        </p:nvSpPr>
        <p:spPr>
          <a:xfrm>
            <a:off x="11137392" y="124968"/>
            <a:ext cx="917448" cy="32613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sz="2400">
                <a:solidFill>
                  <a:srgbClr val="2E75B6"/>
                </a:solidFill>
                <a:latin typeface="DengXian"/>
                <a:ea typeface="DengXian"/>
              </a:rPr>
              <a:t>智慧行</a:t>
            </a:r>
          </a:p>
        </p:txBody>
      </p:sp>
      <p:sp>
        <p:nvSpPr>
          <p:cNvPr id="10" name=""/>
          <p:cNvSpPr/>
          <p:nvPr/>
        </p:nvSpPr>
        <p:spPr>
          <a:xfrm>
            <a:off x="7315200" y="1569720"/>
            <a:ext cx="4840224" cy="37490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b="1" sz="2400">
                <a:latin typeface="KaiTi"/>
                <a:ea typeface="KaiTi"/>
              </a:rPr>
              <a:t>给共享两轮车一个</a:t>
            </a:r>
            <a:r>
              <a:rPr lang="zh-CN" b="1" sz="2400">
                <a:latin typeface="KaiTi"/>
                <a:ea typeface="KaiTi"/>
              </a:rPr>
              <a:t>“</a:t>
            </a:r>
            <a:r>
              <a:rPr lang="ja" b="1" sz="2800">
                <a:latin typeface="SimHei"/>
                <a:ea typeface="SimHei"/>
              </a:rPr>
              <a:t>安全的家</a:t>
            </a:r>
            <a:r>
              <a:rPr lang="zh-CN" b="1" sz="2400">
                <a:latin typeface="KaiTi"/>
                <a:ea typeface="KaiTi"/>
              </a:rPr>
              <a:t>”</a:t>
            </a:r>
          </a:p>
        </p:txBody>
      </p:sp>
      <p:sp>
        <p:nvSpPr>
          <p:cNvPr id="11" name=""/>
          <p:cNvSpPr/>
          <p:nvPr/>
        </p:nvSpPr>
        <p:spPr>
          <a:xfrm>
            <a:off x="8927592" y="6025896"/>
            <a:ext cx="1539240" cy="676656"/>
          </a:xfrm>
          <a:prstGeom prst="rect">
            <a:avLst/>
          </a:prstGeom>
          <a:solidFill>
            <a:srgbClr val="1D3D6E"/>
          </a:solidFill>
        </p:spPr>
        <p:txBody>
          <a:bodyPr lIns="0" tIns="0" rIns="0" bIns="0">
            <a:noAutofit/>
          </a:bodyPr>
          <a:p>
            <a:pPr indent="0">
              <a:lnSpc>
                <a:spcPts val="2688"/>
              </a:lnSpc>
            </a:pPr>
            <a:r>
              <a:rPr lang="ja" sz="2400">
                <a:solidFill>
                  <a:srgbClr val="FFFFFF"/>
                </a:solidFill>
                <a:latin typeface="KaiTi"/>
                <a:ea typeface="KaiTi"/>
              </a:rPr>
              <a:t>项目负责人 职教赛道</a:t>
            </a:r>
          </a:p>
        </p:txBody>
      </p:sp>
      <p:sp>
        <p:nvSpPr>
          <p:cNvPr id="12" name=""/>
          <p:cNvSpPr/>
          <p:nvPr/>
        </p:nvSpPr>
        <p:spPr>
          <a:xfrm>
            <a:off x="10491216" y="6047232"/>
            <a:ext cx="1185672" cy="646176"/>
          </a:xfrm>
          <a:prstGeom prst="rect">
            <a:avLst/>
          </a:prstGeom>
          <a:solidFill>
            <a:srgbClr val="1D3D6E"/>
          </a:solidFill>
        </p:spPr>
        <p:txBody>
          <a:bodyPr lIns="0" tIns="0" rIns="0" bIns="0">
            <a:noAutofit/>
          </a:bodyPr>
          <a:p>
            <a:pPr indent="0"/>
            <a:r>
              <a:rPr lang="ja" sz="2400">
                <a:solidFill>
                  <a:srgbClr val="FFFFFF"/>
                </a:solidFill>
                <a:latin typeface="KaiTi"/>
                <a:ea typeface="KaiTi"/>
              </a:rPr>
              <a:t>:历丞</a:t>
            </a:r>
          </a:p>
          <a:p>
            <a:pPr indent="0"/>
            <a:r>
              <a:rPr lang="ja" sz="2400">
                <a:solidFill>
                  <a:srgbClr val="FFFFFF"/>
                </a:solidFill>
                <a:latin typeface="KaiTi"/>
                <a:ea typeface="KaiTi"/>
              </a:rPr>
              <a:t>:创业组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18288" y="0"/>
            <a:ext cx="12173712" cy="6858000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64008" y="42672"/>
            <a:ext cx="1008888" cy="908304"/>
          </a:xfrm>
          <a:prstGeom prst="rect">
            <a:avLst/>
          </a:prstGeom>
        </p:spPr>
      </p:pic>
      <p:sp>
        <p:nvSpPr>
          <p:cNvPr id="4" name=""/>
          <p:cNvSpPr/>
          <p:nvPr/>
        </p:nvSpPr>
        <p:spPr>
          <a:xfrm>
            <a:off x="1078992" y="4136136"/>
            <a:ext cx="2343912" cy="17678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100">
                <a:solidFill>
                  <a:srgbClr val="404040"/>
                </a:solidFill>
                <a:latin typeface="MingLiU"/>
                <a:ea typeface="MingLiU"/>
              </a:rPr>
              <a:t>国家教育事业发展‘‘十三五”规划</a:t>
            </a:r>
          </a:p>
        </p:txBody>
      </p:sp>
      <p:sp>
        <p:nvSpPr>
          <p:cNvPr id="5" name=""/>
          <p:cNvSpPr/>
          <p:nvPr/>
        </p:nvSpPr>
        <p:spPr>
          <a:xfrm>
            <a:off x="182880" y="4498848"/>
            <a:ext cx="4547616" cy="24993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800">
                <a:latin typeface="KaiTi"/>
                <a:ea typeface="KaiTi"/>
              </a:rPr>
              <a:t>围绕深化产教融合、校企合作、工学结合主线</a:t>
            </a:r>
          </a:p>
        </p:txBody>
      </p:sp>
      <p:sp>
        <p:nvSpPr>
          <p:cNvPr id="6" name=""/>
          <p:cNvSpPr/>
          <p:nvPr/>
        </p:nvSpPr>
        <p:spPr>
          <a:xfrm>
            <a:off x="6986016" y="4959096"/>
            <a:ext cx="3279648" cy="43281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2400">
                <a:latin typeface="KaiTi"/>
                <a:ea typeface="KaiTi"/>
              </a:rPr>
              <a:t>达到</a:t>
            </a:r>
            <a:r>
              <a:rPr lang="ja" b="1" sz="3200">
                <a:solidFill>
                  <a:srgbClr val="FF0000"/>
                </a:solidFill>
                <a:latin typeface="SimHei"/>
                <a:ea typeface="SimHei"/>
              </a:rPr>
              <a:t>勤エ俭学</a:t>
            </a:r>
            <a:r>
              <a:rPr lang="ja" sz="2400">
                <a:latin typeface="KaiTi"/>
                <a:ea typeface="KaiTi"/>
              </a:rPr>
              <a:t>的目的 〇</a:t>
            </a:r>
          </a:p>
        </p:txBody>
      </p:sp>
      <p:sp>
        <p:nvSpPr>
          <p:cNvPr id="7" name=""/>
          <p:cNvSpPr/>
          <p:nvPr/>
        </p:nvSpPr>
        <p:spPr>
          <a:xfrm>
            <a:off x="908304" y="451104"/>
            <a:ext cx="1063752" cy="374904"/>
          </a:xfrm>
          <a:prstGeom prst="rect">
            <a:avLst/>
          </a:prstGeom>
          <a:solidFill>
            <a:srgbClr val="1D3D6E"/>
          </a:solidFill>
        </p:spPr>
        <p:txBody>
          <a:bodyPr lIns="0" tIns="0" rIns="0" bIns="0" wrap="none">
            <a:noAutofit/>
          </a:bodyPr>
          <a:p>
            <a:pPr algn="just" indent="0"/>
            <a:r>
              <a:rPr lang="ja" b="1" sz="2800">
                <a:solidFill>
                  <a:srgbClr val="D9EDE6"/>
                </a:solidFill>
                <a:latin typeface="Microsoft YaHei"/>
                <a:ea typeface="Microsoft YaHei"/>
              </a:rPr>
              <a:t>引领</a:t>
            </a:r>
          </a:p>
        </p:txBody>
      </p:sp>
      <p:sp>
        <p:nvSpPr>
          <p:cNvPr id="8" name=""/>
          <p:cNvSpPr/>
          <p:nvPr/>
        </p:nvSpPr>
        <p:spPr>
          <a:xfrm>
            <a:off x="6251448" y="2596896"/>
            <a:ext cx="5340096" cy="68275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203200">
              <a:lnSpc>
                <a:spcPts val="2856"/>
              </a:lnSpc>
            </a:pPr>
            <a:r>
              <a:rPr lang="ja" sz="2400">
                <a:latin typeface="KaiTi"/>
                <a:ea typeface="KaiTi"/>
              </a:rPr>
              <a:t>校内主要工作是校园车辆的摆放、高峰 期车辆调度、故障车辆的管理等。</a:t>
            </a:r>
          </a:p>
        </p:txBody>
      </p:sp>
      <p:sp>
        <p:nvSpPr>
          <p:cNvPr id="9" name=""/>
          <p:cNvSpPr/>
          <p:nvPr/>
        </p:nvSpPr>
        <p:spPr>
          <a:xfrm>
            <a:off x="661416" y="1231392"/>
            <a:ext cx="5017008" cy="93573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482600">
              <a:lnSpc>
                <a:spcPts val="3624"/>
              </a:lnSpc>
            </a:pPr>
            <a:r>
              <a:rPr lang="ja" sz="2400">
                <a:latin typeface="KaiTi"/>
                <a:ea typeface="KaiTi"/>
              </a:rPr>
              <a:t>智慧行团队深入贯彻落实</a:t>
            </a:r>
            <a:r>
              <a:rPr lang="ja" sz="2000">
                <a:latin typeface="Arial"/>
                <a:ea typeface="Arial"/>
              </a:rPr>
              <a:t>«</a:t>
            </a:r>
            <a:r>
              <a:rPr lang="ja" sz="2400">
                <a:latin typeface="KaiTi"/>
                <a:ea typeface="KaiTi"/>
              </a:rPr>
              <a:t>十三五 规划</a:t>
            </a:r>
            <a:r>
              <a:rPr lang="ja" sz="2000">
                <a:latin typeface="Arial"/>
                <a:ea typeface="Arial"/>
              </a:rPr>
              <a:t>»</a:t>
            </a:r>
            <a:r>
              <a:rPr lang="ja" sz="2400">
                <a:latin typeface="KaiTi"/>
                <a:ea typeface="KaiTi"/>
              </a:rPr>
              <a:t>推动 </a:t>
            </a:r>
            <a:r>
              <a:rPr lang="ja" b="1" sz="3200">
                <a:solidFill>
                  <a:srgbClr val="FF0000"/>
                </a:solidFill>
                <a:latin typeface="SimHei"/>
                <a:ea typeface="SimHei"/>
              </a:rPr>
              <a:t>工学结合</a:t>
            </a:r>
            <a:r>
              <a:rPr lang="zh-CN" b="1" sz="3200">
                <a:latin typeface="SimHei"/>
                <a:ea typeface="SimHei"/>
              </a:rPr>
              <a:t>”</a:t>
            </a:r>
          </a:p>
        </p:txBody>
      </p:sp>
      <p:sp>
        <p:nvSpPr>
          <p:cNvPr id="11" name=""/>
          <p:cNvSpPr/>
          <p:nvPr/>
        </p:nvSpPr>
        <p:spPr>
          <a:xfrm>
            <a:off x="6699504" y="4032504"/>
            <a:ext cx="4209288" cy="28346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482600"/>
            <a:r>
              <a:rPr lang="ja" sz="2400">
                <a:latin typeface="KaiTi"/>
                <a:ea typeface="KaiTi"/>
              </a:rPr>
              <a:t>与校方勤エ俭学部门合作,锻</a:t>
            </a:r>
          </a:p>
        </p:txBody>
      </p:sp>
      <p:sp>
        <p:nvSpPr>
          <p:cNvPr id="12" name=""/>
          <p:cNvSpPr/>
          <p:nvPr/>
        </p:nvSpPr>
        <p:spPr>
          <a:xfrm>
            <a:off x="6208776" y="4398264"/>
            <a:ext cx="4700016" cy="28041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2400">
                <a:latin typeface="KaiTi"/>
                <a:ea typeface="KaiTi"/>
              </a:rPr>
              <a:t>炼学生专业技能同时获得一定收入。</a:t>
            </a:r>
          </a:p>
        </p:txBody>
      </p:sp>
      <p:sp>
        <p:nvSpPr>
          <p:cNvPr id="14" name=""/>
          <p:cNvSpPr/>
          <p:nvPr/>
        </p:nvSpPr>
        <p:spPr>
          <a:xfrm>
            <a:off x="10896600" y="124968"/>
            <a:ext cx="1139952" cy="30784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sz="2400">
                <a:solidFill>
                  <a:srgbClr val="2E75B6"/>
                </a:solidFill>
                <a:latin typeface="DengXian"/>
                <a:ea typeface="DengXian"/>
              </a:rPr>
              <a:t>智慧行</a:t>
            </a:r>
          </a:p>
        </p:txBody>
      </p:sp>
      <p:sp>
        <p:nvSpPr>
          <p:cNvPr id="15" name=""/>
          <p:cNvSpPr/>
          <p:nvPr/>
        </p:nvSpPr>
        <p:spPr>
          <a:xfrm>
            <a:off x="10948416" y="542544"/>
            <a:ext cx="1146048" cy="13411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sz="1600">
                <a:solidFill>
                  <a:srgbClr val="2E75B6"/>
                </a:solidFill>
                <a:latin typeface="Calibri"/>
                <a:ea typeface="Calibri"/>
              </a:rPr>
              <a:t>:ZHIHUIXING</a:t>
            </a:r>
          </a:p>
        </p:txBody>
      </p:sp>
      <p:sp>
        <p:nvSpPr>
          <p:cNvPr id="16" name=""/>
          <p:cNvSpPr/>
          <p:nvPr/>
        </p:nvSpPr>
        <p:spPr>
          <a:xfrm>
            <a:off x="454152" y="2572512"/>
            <a:ext cx="3584448" cy="15849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ctr" indent="0"/>
            <a:r>
              <a:rPr lang="ja" sz="1100">
                <a:solidFill>
                  <a:srgbClr val="DB1E25"/>
                </a:solidFill>
                <a:latin typeface="MingLiU"/>
                <a:ea typeface="MingLiU"/>
              </a:rPr>
              <a:t>国务院关于印发国家教育事业发展</a:t>
            </a:r>
          </a:p>
        </p:txBody>
      </p:sp>
      <p:sp>
        <p:nvSpPr>
          <p:cNvPr id="17" name=""/>
          <p:cNvSpPr/>
          <p:nvPr/>
        </p:nvSpPr>
        <p:spPr>
          <a:xfrm>
            <a:off x="454152" y="2849880"/>
            <a:ext cx="3584448" cy="31089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algn="ctr" indent="0">
              <a:spcAft>
                <a:spcPts val="140"/>
              </a:spcAft>
            </a:pPr>
            <a:r>
              <a:rPr lang="ja" sz="1100">
                <a:solidFill>
                  <a:srgbClr val="DB1E25"/>
                </a:solidFill>
                <a:latin typeface="MingLiU"/>
                <a:ea typeface="MingLiU"/>
              </a:rPr>
              <a:t>“十三五”规划的通知</a:t>
            </a:r>
          </a:p>
          <a:p>
            <a:pPr algn="ctr" indent="0">
              <a:lnSpc>
                <a:spcPts val="1056"/>
              </a:lnSpc>
            </a:pPr>
            <a:r>
              <a:rPr lang="ja" sz="750">
                <a:solidFill>
                  <a:srgbClr val="D33A4D"/>
                </a:solidFill>
                <a:latin typeface="Microsoft YaHei"/>
                <a:ea typeface="Microsoft YaHei"/>
              </a:rPr>
              <a:t>国发〔</a:t>
            </a:r>
            <a:r>
              <a:rPr lang="ja" sz="700">
                <a:solidFill>
                  <a:srgbClr val="D33A4D"/>
                </a:solidFill>
                <a:latin typeface="Times New Roman"/>
                <a:ea typeface="Times New Roman"/>
              </a:rPr>
              <a:t>2017</a:t>
            </a:r>
            <a:r>
              <a:rPr lang="ja" sz="750">
                <a:solidFill>
                  <a:srgbClr val="D33A4D"/>
                </a:solidFill>
                <a:latin typeface="Microsoft YaHei"/>
                <a:ea typeface="Microsoft YaHei"/>
              </a:rPr>
              <a:t>〕</a:t>
            </a:r>
            <a:r>
              <a:rPr lang="ja" sz="700">
                <a:solidFill>
                  <a:srgbClr val="DB1E25"/>
                </a:solidFill>
                <a:latin typeface="Times New Roman"/>
                <a:ea typeface="Times New Roman"/>
              </a:rPr>
              <a:t>4</a:t>
            </a:r>
            <a:r>
              <a:rPr lang="ja" sz="750">
                <a:solidFill>
                  <a:srgbClr val="D33A4D"/>
                </a:solidFill>
                <a:latin typeface="Microsoft YaHei"/>
                <a:ea typeface="Microsoft YaHei"/>
              </a:rPr>
              <a:t>辛</a:t>
            </a:r>
          </a:p>
        </p:txBody>
      </p:sp>
      <p:sp>
        <p:nvSpPr>
          <p:cNvPr id="18" name=""/>
          <p:cNvSpPr/>
          <p:nvPr/>
        </p:nvSpPr>
        <p:spPr>
          <a:xfrm>
            <a:off x="454152" y="3325368"/>
            <a:ext cx="3584448" cy="49987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ts val="1056"/>
              </a:lnSpc>
            </a:pPr>
            <a:r>
              <a:rPr lang="ja" sz="750">
                <a:solidFill>
                  <a:srgbClr val="6F6F6F"/>
                </a:solidFill>
                <a:latin typeface="Microsoft YaHei"/>
                <a:ea typeface="Microsoft YaHei"/>
              </a:rPr>
              <a:t>各省、自</a:t>
            </a:r>
            <a:r>
              <a:rPr lang="ja" sz="750">
                <a:latin typeface="Microsoft YaHei"/>
                <a:ea typeface="Microsoft YaHei"/>
              </a:rPr>
              <a:t>»</a:t>
            </a:r>
            <a:r>
              <a:rPr lang="ja" sz="750">
                <a:solidFill>
                  <a:srgbClr val="6F6F6F"/>
                </a:solidFill>
                <a:latin typeface="Microsoft YaHei"/>
                <a:ea typeface="Microsoft YaHei"/>
              </a:rPr>
              <a:t>区、直辖市人民政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府</a:t>
            </a:r>
            <a:r>
              <a:rPr lang="ja" sz="750">
                <a:latin typeface="Microsoft YaHei"/>
                <a:ea typeface="Microsoft YaHei"/>
              </a:rPr>
              <a:t>,</a:t>
            </a:r>
            <a:r>
              <a:rPr lang="ja" sz="750">
                <a:solidFill>
                  <a:srgbClr val="6F6F6F"/>
                </a:solidFill>
                <a:latin typeface="Microsoft YaHei"/>
                <a:ea typeface="Microsoft YaHei"/>
              </a:rPr>
              <a:t>务院各部委、各直属机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构：</a:t>
            </a:r>
          </a:p>
          <a:p>
            <a:pPr algn="r" indent="0">
              <a:lnSpc>
                <a:spcPts val="1056"/>
              </a:lnSpc>
            </a:pPr>
            <a:r>
              <a:rPr lang="ja" sz="750">
                <a:solidFill>
                  <a:srgbClr val="6F6F6F"/>
                </a:solidFill>
                <a:latin typeface="Microsoft YaHei"/>
                <a:ea typeface="Microsoft YaHei"/>
              </a:rPr>
              <a:t>现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将</a:t>
            </a:r>
            <a:r>
              <a:rPr lang="ja" sz="750">
                <a:latin typeface="Microsoft YaHei"/>
                <a:ea typeface="Microsoft YaHei"/>
              </a:rPr>
              <a:t>(</a:t>
            </a:r>
            <a:r>
              <a:rPr lang="ja" sz="750">
                <a:solidFill>
                  <a:srgbClr val="6F6F6F"/>
                </a:solidFill>
                <a:latin typeface="Microsoft YaHei"/>
                <a:ea typeface="Microsoft YaHei"/>
              </a:rPr>
              <a:t>：国家教育事业发展"十二五"規划</a:t>
            </a:r>
            <a:r>
              <a:rPr lang="ja" sz="750">
                <a:latin typeface="Microsoft YaHei"/>
                <a:ea typeface="Microsoft YaHei"/>
              </a:rPr>
              <a:t>»</a:t>
            </a:r>
            <a:r>
              <a:rPr lang="ja" sz="750">
                <a:solidFill>
                  <a:srgbClr val="6F6F6F"/>
                </a:solidFill>
                <a:latin typeface="Microsoft YaHei"/>
                <a:ea typeface="Microsoft YaHei"/>
              </a:rPr>
              <a:t>印发给你们</a:t>
            </a:r>
            <a:r>
              <a:rPr lang="ja" sz="750">
                <a:latin typeface="Microsoft YaHei"/>
                <a:ea typeface="Microsoft YaHei"/>
              </a:rPr>
              <a:t>,</a:t>
            </a:r>
            <a:r>
              <a:rPr lang="ja" sz="750">
                <a:solidFill>
                  <a:srgbClr val="6F6F6F"/>
                </a:solidFill>
                <a:latin typeface="Microsoft YaHei"/>
                <a:ea typeface="Microsoft YaHei"/>
              </a:rPr>
              <a:t>请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认</a:t>
            </a:r>
            <a:r>
              <a:rPr lang="ja" sz="750">
                <a:solidFill>
                  <a:srgbClr val="6F6F6F"/>
                </a:solidFill>
                <a:latin typeface="Microsoft YaHei"/>
                <a:ea typeface="Microsoft YaHei"/>
              </a:rPr>
              <a:t>真贯彻执行。 国务院</a:t>
            </a:r>
          </a:p>
          <a:p>
            <a:pPr marL="2539560" indent="0"/>
            <a:r>
              <a:rPr lang="ja" sz="700">
                <a:solidFill>
                  <a:srgbClr val="595959"/>
                </a:solidFill>
                <a:latin typeface="Times New Roman"/>
                <a:ea typeface="Times New Roman"/>
              </a:rPr>
              <a:t>2017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年</a:t>
            </a:r>
            <a:r>
              <a:rPr lang="ja" sz="700">
                <a:solidFill>
                  <a:srgbClr val="595959"/>
                </a:solidFill>
                <a:latin typeface="Times New Roman"/>
                <a:ea typeface="Times New Roman"/>
              </a:rPr>
              <a:t>1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月</a:t>
            </a:r>
            <a:r>
              <a:rPr lang="ja" sz="700">
                <a:solidFill>
                  <a:srgbClr val="6F6F6F"/>
                </a:solidFill>
                <a:latin typeface="Times New Roman"/>
                <a:ea typeface="Times New Roman"/>
              </a:rPr>
              <a:t>10</a:t>
            </a:r>
            <a:r>
              <a:rPr lang="ja" sz="750">
                <a:solidFill>
                  <a:srgbClr val="6F6F6F"/>
                </a:solidFill>
                <a:latin typeface="Microsoft YaHei"/>
                <a:ea typeface="Microsoft YaHei"/>
              </a:rPr>
              <a:t>日</a:t>
            </a:r>
          </a:p>
        </p:txBody>
      </p:sp>
      <p:sp>
        <p:nvSpPr>
          <p:cNvPr id="19" name=""/>
          <p:cNvSpPr/>
          <p:nvPr/>
        </p:nvSpPr>
        <p:spPr>
          <a:xfrm>
            <a:off x="2316480" y="445008"/>
            <a:ext cx="1042416" cy="50901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b="1" sz="2800">
                <a:solidFill>
                  <a:srgbClr val="D9EDE6"/>
                </a:solidFill>
                <a:latin typeface="Microsoft YaHei"/>
                <a:ea typeface="Microsoft YaHei"/>
              </a:rPr>
              <a:t>教</a:t>
            </a:r>
            <a:r>
              <a:rPr lang="ja" b="1" sz="2800">
                <a:solidFill>
                  <a:srgbClr val="95ACBB"/>
                </a:solidFill>
                <a:latin typeface="Microsoft YaHei"/>
                <a:ea typeface="Microsoft YaHei"/>
              </a:rPr>
              <a:t>—</a:t>
            </a:r>
            <a:r>
              <a:rPr lang="ja" b="1" sz="2800">
                <a:solidFill>
                  <a:srgbClr val="D9EDE6"/>
                </a:solidFill>
                <a:latin typeface="Microsoft YaHei"/>
                <a:ea typeface="Microsoft YaHei"/>
              </a:rPr>
              <a:t>育</a:t>
            </a:r>
          </a:p>
        </p:txBody>
      </p:sp>
      <p:sp>
        <p:nvSpPr>
          <p:cNvPr id="20" name=""/>
          <p:cNvSpPr/>
          <p:nvPr/>
        </p:nvSpPr>
        <p:spPr>
          <a:xfrm>
            <a:off x="5428488" y="5864352"/>
            <a:ext cx="2560320" cy="29565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b="1" sz="1800">
                <a:solidFill>
                  <a:srgbClr val="404040"/>
                </a:solidFill>
                <a:latin typeface="KaiTi"/>
                <a:ea typeface="KaiTi"/>
              </a:rPr>
              <a:t>奶省省泠外氏碣卞為擀彳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76200" y="54864"/>
            <a:ext cx="3752088" cy="890016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5138928" y="384048"/>
            <a:ext cx="4629912" cy="3358896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PictId2"/>
          <a:stretch>
            <a:fillRect/>
          </a:stretch>
        </p:blipFill>
        <p:spPr>
          <a:xfrm>
            <a:off x="10302240" y="36576"/>
            <a:ext cx="725424" cy="755904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PictId3"/>
          <a:stretch>
            <a:fillRect/>
          </a:stretch>
        </p:blipFill>
        <p:spPr>
          <a:xfrm>
            <a:off x="5391912" y="3883152"/>
            <a:ext cx="1624584" cy="1088136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PictId4"/>
          <a:stretch>
            <a:fillRect/>
          </a:stretch>
        </p:blipFill>
        <p:spPr>
          <a:xfrm>
            <a:off x="5879592" y="5209032"/>
            <a:ext cx="1624584" cy="1088136"/>
          </a:xfrm>
          <a:prstGeom prst="rect">
            <a:avLst/>
          </a:prstGeom>
        </p:spPr>
      </p:pic>
      <p:sp>
        <p:nvSpPr>
          <p:cNvPr id="7" name=""/>
          <p:cNvSpPr/>
          <p:nvPr/>
        </p:nvSpPr>
        <p:spPr>
          <a:xfrm>
            <a:off x="509016" y="1767840"/>
            <a:ext cx="3621024" cy="135940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algn="ctr" indent="0">
              <a:spcAft>
                <a:spcPts val="560"/>
              </a:spcAft>
            </a:pPr>
            <a:r>
              <a:rPr lang="ja" sz="1100">
                <a:solidFill>
                  <a:srgbClr val="DB1E25"/>
                </a:solidFill>
                <a:latin typeface="MingLiU"/>
                <a:ea typeface="MingLiU"/>
              </a:rPr>
              <a:t>国务院关于印发国家教育事业发展</a:t>
            </a:r>
          </a:p>
          <a:p>
            <a:pPr algn="ctr" indent="0"/>
            <a:r>
              <a:rPr lang="ja" sz="1100">
                <a:solidFill>
                  <a:srgbClr val="DB1E25"/>
                </a:solidFill>
                <a:latin typeface="MingLiU"/>
                <a:ea typeface="MingLiU"/>
              </a:rPr>
              <a:t>“十三五”规划的通知</a:t>
            </a:r>
          </a:p>
          <a:p>
            <a:pPr algn="ctr" indent="0">
              <a:lnSpc>
                <a:spcPts val="1176"/>
              </a:lnSpc>
              <a:spcAft>
                <a:spcPts val="700"/>
              </a:spcAft>
            </a:pPr>
            <a:r>
              <a:rPr lang="ja" sz="750">
                <a:solidFill>
                  <a:srgbClr val="DD4F5A"/>
                </a:solidFill>
                <a:latin typeface="Microsoft YaHei"/>
                <a:ea typeface="Microsoft YaHei"/>
              </a:rPr>
              <a:t>国发</a:t>
            </a:r>
            <a:r>
              <a:rPr lang="ja" sz="700">
                <a:solidFill>
                  <a:srgbClr val="DD4F5A"/>
                </a:solidFill>
                <a:latin typeface="Times New Roman"/>
                <a:ea typeface="Times New Roman"/>
              </a:rPr>
              <a:t>［2017</a:t>
            </a:r>
            <a:r>
              <a:rPr lang="ja" sz="750">
                <a:solidFill>
                  <a:srgbClr val="DD4F5A"/>
                </a:solidFill>
                <a:latin typeface="Microsoft YaHei"/>
                <a:ea typeface="Microsoft YaHei"/>
              </a:rPr>
              <a:t>〕</a:t>
            </a:r>
            <a:r>
              <a:rPr lang="ja" sz="700">
                <a:solidFill>
                  <a:srgbClr val="DB1E25"/>
                </a:solidFill>
                <a:latin typeface="Times New Roman"/>
                <a:ea typeface="Times New Roman"/>
              </a:rPr>
              <a:t>4</a:t>
            </a:r>
            <a:r>
              <a:rPr lang="ja" sz="750">
                <a:solidFill>
                  <a:srgbClr val="DD4F5A"/>
                </a:solidFill>
                <a:latin typeface="Microsoft YaHei"/>
                <a:ea typeface="Microsoft YaHei"/>
              </a:rPr>
              <a:t>号</a:t>
            </a:r>
          </a:p>
          <a:p>
            <a:pPr indent="0">
              <a:lnSpc>
                <a:spcPts val="1176"/>
              </a:lnSpc>
            </a:pP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各省、自治区、直辖市人民政</a:t>
            </a:r>
            <a:r>
              <a:rPr lang="ja" sz="750">
                <a:solidFill>
                  <a:srgbClr val="5A676C"/>
                </a:solidFill>
                <a:latin typeface="Microsoft YaHei"/>
                <a:ea typeface="Microsoft YaHei"/>
              </a:rPr>
              <a:t>府</a:t>
            </a:r>
            <a:r>
              <a:rPr lang="ja" sz="750">
                <a:latin typeface="Microsoft YaHei"/>
                <a:ea typeface="Microsoft YaHei"/>
              </a:rPr>
              <a:t>,</a:t>
            </a:r>
            <a:r>
              <a:rPr lang="ja" sz="700">
                <a:solidFill>
                  <a:srgbClr val="808080"/>
                </a:solidFill>
                <a:latin typeface="Times New Roman"/>
                <a:ea typeface="Times New Roman"/>
              </a:rPr>
              <a:t>0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务院各部委、各直属</a:t>
            </a:r>
            <a:r>
              <a:rPr lang="ja" sz="750">
                <a:solidFill>
                  <a:srgbClr val="5A676C"/>
                </a:solidFill>
                <a:latin typeface="Microsoft YaHei"/>
                <a:ea typeface="Microsoft YaHei"/>
              </a:rPr>
              <a:t>机构</a:t>
            </a:r>
            <a:r>
              <a:rPr lang="ja" baseline="-25000" sz="750">
                <a:solidFill>
                  <a:srgbClr val="404040"/>
                </a:solidFill>
                <a:latin typeface="Microsoft YaHei"/>
                <a:ea typeface="Microsoft YaHei"/>
              </a:rPr>
              <a:t>1</a:t>
            </a:r>
          </a:p>
          <a:p>
            <a:pPr algn="r" indent="0">
              <a:lnSpc>
                <a:spcPts val="1176"/>
              </a:lnSpc>
            </a:pP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现将</a:t>
            </a:r>
            <a:r>
              <a:rPr lang="ja" sz="750">
                <a:latin typeface="Microsoft YaHei"/>
                <a:ea typeface="Microsoft YaHei"/>
              </a:rPr>
              <a:t>«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国家教育事业发展"十三五’’规划</a:t>
            </a:r>
            <a:r>
              <a:rPr lang="ja" sz="750">
                <a:latin typeface="Microsoft YaHei"/>
                <a:ea typeface="Microsoft YaHei"/>
              </a:rPr>
              <a:t>»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印发给你们</a:t>
            </a:r>
            <a:r>
              <a:rPr lang="ja" sz="750">
                <a:latin typeface="Microsoft YaHei"/>
                <a:ea typeface="Microsoft YaHei"/>
              </a:rPr>
              <a:t>,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请认真贯彻执行 国</a:t>
            </a:r>
            <a:r>
              <a:rPr lang="ja" sz="750">
                <a:solidFill>
                  <a:srgbClr val="5A676C"/>
                </a:solidFill>
                <a:latin typeface="Microsoft YaHei"/>
                <a:ea typeface="Microsoft YaHei"/>
              </a:rPr>
              <a:t>务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院</a:t>
            </a:r>
          </a:p>
          <a:p>
            <a:pPr marL="2602552" indent="0"/>
            <a:r>
              <a:rPr lang="ja" sz="700">
                <a:solidFill>
                  <a:srgbClr val="808080"/>
                </a:solidFill>
                <a:latin typeface="Times New Roman"/>
                <a:ea typeface="Times New Roman"/>
              </a:rPr>
              <a:t>2017</a:t>
            </a:r>
            <a:r>
              <a:rPr lang="ja" sz="750">
                <a:solidFill>
                  <a:srgbClr val="5A676C"/>
                </a:solidFill>
                <a:latin typeface="Microsoft YaHei"/>
                <a:ea typeface="Microsoft YaHei"/>
              </a:rPr>
              <a:t>年</a:t>
            </a:r>
            <a:r>
              <a:rPr lang="ja" sz="700">
                <a:solidFill>
                  <a:srgbClr val="808080"/>
                </a:solidFill>
                <a:latin typeface="Times New Roman"/>
                <a:ea typeface="Times New Roman"/>
              </a:rPr>
              <a:t>1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月</a:t>
            </a:r>
            <a:r>
              <a:rPr lang="ja" sz="700">
                <a:solidFill>
                  <a:srgbClr val="5A676C"/>
                </a:solidFill>
                <a:latin typeface="Times New Roman"/>
                <a:ea typeface="Times New Roman"/>
              </a:rPr>
              <a:t>10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日</a:t>
            </a:r>
          </a:p>
        </p:txBody>
      </p:sp>
      <p:sp>
        <p:nvSpPr>
          <p:cNvPr id="8" name=""/>
          <p:cNvSpPr/>
          <p:nvPr/>
        </p:nvSpPr>
        <p:spPr>
          <a:xfrm>
            <a:off x="1152144" y="3465576"/>
            <a:ext cx="2395728" cy="18897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100">
                <a:solidFill>
                  <a:srgbClr val="404040"/>
                </a:solidFill>
                <a:latin typeface="MingLiU"/>
                <a:ea typeface="MingLiU"/>
              </a:rPr>
              <a:t>国家教育事业发展“十三五”规划</a:t>
            </a:r>
          </a:p>
        </p:txBody>
      </p:sp>
      <p:sp>
        <p:nvSpPr>
          <p:cNvPr id="9" name=""/>
          <p:cNvSpPr/>
          <p:nvPr/>
        </p:nvSpPr>
        <p:spPr>
          <a:xfrm>
            <a:off x="499872" y="3892296"/>
            <a:ext cx="3681984" cy="234086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279400"/>
            <a:r>
              <a:rPr lang="ja" i="1" sz="2800">
                <a:solidFill>
                  <a:srgbClr val="808080"/>
                </a:solidFill>
                <a:latin typeface="Times New Roman"/>
                <a:ea typeface="Times New Roman"/>
              </a:rPr>
              <a:t>1</a:t>
            </a:r>
            <a:r>
              <a:rPr lang="ja" b="1" sz="2400">
                <a:latin typeface="KaiTi"/>
                <a:ea typeface="KaiTi"/>
              </a:rPr>
              <a:t>增强创业带动就业能力</a:t>
            </a:r>
          </a:p>
          <a:p>
            <a:pPr indent="0"/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制定</a:t>
            </a:r>
            <a:r>
              <a:rPr lang="ja" sz="750">
                <a:solidFill>
                  <a:srgbClr val="22426F"/>
                </a:solidFill>
                <a:latin typeface="Microsoft YaHei"/>
                <a:ea typeface="Microsoft YaHei"/>
              </a:rPr>
              <a:t>太;^                    層       _-</a:t>
            </a:r>
          </a:p>
          <a:p>
            <a:pPr algn="just" indent="228600">
              <a:lnSpc>
                <a:spcPts val="1114"/>
              </a:lnSpc>
            </a:pP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三、提升创业带动就业能力         </a:t>
            </a:r>
            <a:r>
              <a:rPr lang="ja" sz="750">
                <a:solidFill>
                  <a:srgbClr val="22426F"/>
                </a:solidFill>
                <a:latin typeface="Microsoft YaHei"/>
                <a:ea typeface="Microsoft YaHei"/>
              </a:rPr>
              <a:t>/</a:t>
            </a:r>
          </a:p>
          <a:p>
            <a:pPr algn="just" indent="228600">
              <a:lnSpc>
                <a:spcPts val="1114"/>
              </a:lnSpc>
            </a:pP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坚持深化'‘放管服”改革</a:t>
            </a:r>
            <a:r>
              <a:rPr lang="ja" sz="750">
                <a:latin typeface="Microsoft YaHei"/>
                <a:ea typeface="Microsoft YaHei"/>
              </a:rPr>
              <a:t>,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不断优化创业坏境</a:t>
            </a:r>
            <a:r>
              <a:rPr lang="ja" sz="750">
                <a:solidFill>
                  <a:srgbClr val="22426F"/>
                </a:solidFill>
                <a:latin typeface="Microsoft YaHei"/>
                <a:ea typeface="Microsoft YaHei"/>
              </a:rPr>
              <a:t>£</a:t>
            </a:r>
            <a:r>
              <a:rPr lang="ja" baseline="-25000" sz="750">
                <a:solidFill>
                  <a:srgbClr val="22426F"/>
                </a:solidFill>
                <a:latin typeface="Microsoft YaHei"/>
                <a:ea typeface="Microsoft YaHei"/>
              </a:rPr>
              <a:t>111111111</a:t>
            </a:r>
            <a:r>
              <a:rPr lang="ja" sz="750">
                <a:solidFill>
                  <a:srgbClr val="22426F"/>
                </a:solidFill>
                <a:latin typeface="Microsoft YaHei"/>
                <a:ea typeface="Microsoft YaHei"/>
              </a:rPr>
              <a:t>^!^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彳富通道.激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发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全 社会支持创业、参与创业的积极性</a:t>
            </a:r>
            <a:r>
              <a:rPr lang="ja" sz="750">
                <a:latin typeface="Microsoft YaHei"/>
                <a:ea typeface="Microsoft YaHei"/>
              </a:rPr>
              <a:t>,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不断增强</a:t>
            </a:r>
            <a:r>
              <a:rPr lang="ja" sz="750">
                <a:solidFill>
                  <a:srgbClr val="22426F"/>
                </a:solidFill>
                <a:latin typeface="Microsoft YaHei"/>
                <a:ea typeface="Microsoft YaHei"/>
              </a:rPr>
              <a:t>创^!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带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动就业能力。</a:t>
            </a:r>
          </a:p>
          <a:p>
            <a:pPr indent="279400">
              <a:lnSpc>
                <a:spcPts val="1114"/>
              </a:lnSpc>
            </a:pPr>
            <a:r>
              <a:rPr lang="ja" sz="750">
                <a:latin typeface="Microsoft YaHei"/>
                <a:ea typeface="Microsoft YaHei"/>
              </a:rPr>
              <a:t>(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六</a:t>
            </a:r>
            <a:r>
              <a:rPr lang="ja" sz="750">
                <a:latin typeface="Microsoft YaHei"/>
                <a:ea typeface="Microsoft YaHei"/>
              </a:rPr>
              <a:t>&gt;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畅通创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业创富通道</a:t>
            </a:r>
            <a:r>
              <a:rPr lang="ja" sz="750">
                <a:latin typeface="Microsoft YaHei"/>
                <a:ea typeface="Microsoft YaHei"/>
              </a:rPr>
              <a:t>»</a:t>
            </a:r>
          </a:p>
          <a:p>
            <a:pPr algn="just" indent="228600">
              <a:lnSpc>
                <a:spcPts val="1114"/>
              </a:lnSpc>
            </a:pP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加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快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形成有利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于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劳动者参与创北的政策环境。深化行政审批制度改革、收费 管理制度改革、商事制度改革.创新监管方式</a:t>
            </a:r>
            <a:r>
              <a:rPr lang="ja" sz="750">
                <a:latin typeface="Microsoft YaHei"/>
                <a:ea typeface="Microsoft YaHei"/>
              </a:rPr>
              <a:t>,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优化政府服务</a:t>
            </a:r>
            <a:r>
              <a:rPr lang="ja" sz="750">
                <a:latin typeface="Microsoft YaHei"/>
                <a:ea typeface="Microsoft YaHei"/>
              </a:rPr>
              <a:t>,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降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低市场准入门 檻和制度性交易成本</a:t>
            </a:r>
            <a:r>
              <a:rPr lang="ja" sz="750">
                <a:latin typeface="Microsoft YaHei"/>
                <a:ea typeface="Microsoft YaHei"/>
              </a:rPr>
              <a:t>,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破除制约劳动者创业的体制机制障碍。拓宽创业投融资渠 道</a:t>
            </a:r>
            <a:r>
              <a:rPr lang="ja" sz="750">
                <a:latin typeface="Microsoft YaHei"/>
                <a:ea typeface="Microsoft YaHei"/>
              </a:rPr>
              <a:t>,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管好用好创业担保贷款</a:t>
            </a:r>
            <a:r>
              <a:rPr lang="ja" sz="750">
                <a:latin typeface="Microsoft YaHei"/>
                <a:ea typeface="Microsoft YaHei"/>
              </a:rPr>
              <a:t>,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合理增加贴息资金投入.扩大担保基金规模</a:t>
            </a:r>
            <a:r>
              <a:rPr lang="ja" sz="750">
                <a:latin typeface="Microsoft YaHei"/>
                <a:ea typeface="Microsoft YaHei"/>
              </a:rPr>
              <a:t>,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鼓励 金融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机构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充分依托互联网信息技术</a:t>
            </a:r>
            <a:r>
              <a:rPr lang="ja" sz="750">
                <a:latin typeface="Microsoft YaHei"/>
                <a:ea typeface="Microsoft YaHei"/>
              </a:rPr>
              <a:t>,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通过大数据、交叉信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息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验证等方式</a:t>
            </a:r>
            <a:r>
              <a:rPr lang="ja" sz="750">
                <a:latin typeface="Microsoft YaHei"/>
                <a:ea typeface="Microsoft YaHei"/>
              </a:rPr>
              <a:t>,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科学评 估还款能力</a:t>
            </a:r>
            <a:r>
              <a:rPr lang="ja" sz="750">
                <a:latin typeface="Microsoft YaHei"/>
                <a:ea typeface="Microsoft YaHei"/>
              </a:rPr>
              <a:t>,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优化贷款审批流程</a:t>
            </a:r>
            <a:r>
              <a:rPr lang="ja" sz="750">
                <a:latin typeface="Microsoft YaHei"/>
                <a:ea typeface="Microsoft YaHei"/>
              </a:rPr>
              <a:t>,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提升网络平台创业主体和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小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微企业创业主体贷 款的便捷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性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和可获得性。落实促进高校毕业生、退役军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人、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残疾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人、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登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记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失业人 员等群体创业的税费优惠政策。加大对初创企业的场地支持</a:t>
            </a:r>
            <a:r>
              <a:rPr lang="ja" sz="750">
                <a:latin typeface="Microsoft YaHei"/>
                <a:ea typeface="Microsoft YaHei"/>
              </a:rPr>
              <a:t>,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设施提供、房租减 免、住房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优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惠等政策扶持力度</a:t>
            </a:r>
            <a:r>
              <a:rPr lang="ja" sz="750">
                <a:latin typeface="Microsoft YaHei"/>
                <a:ea typeface="Microsoft YaHei"/>
              </a:rPr>
              <a:t>,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降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低创业成本。</a:t>
            </a:r>
          </a:p>
        </p:txBody>
      </p:sp>
      <p:sp>
        <p:nvSpPr>
          <p:cNvPr id="10" name=""/>
          <p:cNvSpPr/>
          <p:nvPr/>
        </p:nvSpPr>
        <p:spPr>
          <a:xfrm>
            <a:off x="6467856" y="3441192"/>
            <a:ext cx="310896" cy="27127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700">
                <a:solidFill>
                  <a:srgbClr val="6F6F6F"/>
                </a:solidFill>
                <a:latin typeface="Times New Roman"/>
                <a:ea typeface="Times New Roman"/>
              </a:rPr>
              <a:t>1</a:t>
            </a:r>
            <a:r>
              <a:rPr lang="ja" sz="1800">
                <a:solidFill>
                  <a:srgbClr val="6F6F6F"/>
                </a:solidFill>
                <a:latin typeface="DengXian"/>
                <a:ea typeface="DengXian"/>
              </a:rPr>
              <a:t>」ザ</a:t>
            </a:r>
          </a:p>
        </p:txBody>
      </p:sp>
      <p:sp>
        <p:nvSpPr>
          <p:cNvPr id="11" name=""/>
          <p:cNvSpPr/>
          <p:nvPr/>
        </p:nvSpPr>
        <p:spPr>
          <a:xfrm>
            <a:off x="6894576" y="545592"/>
            <a:ext cx="999744" cy="219456"/>
          </a:xfrm>
          <a:prstGeom prst="rect">
            <a:avLst/>
          </a:prstGeom>
          <a:solidFill>
            <a:srgbClr val="1D3D6E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600">
                <a:solidFill>
                  <a:srgbClr val="FFFFFF"/>
                </a:solidFill>
                <a:latin typeface="KaiTi"/>
                <a:ea typeface="KaiTi"/>
              </a:rPr>
              <a:t>预计五年内</a:t>
            </a:r>
          </a:p>
        </p:txBody>
      </p:sp>
      <p:sp>
        <p:nvSpPr>
          <p:cNvPr id="12" name=""/>
          <p:cNvSpPr/>
          <p:nvPr/>
        </p:nvSpPr>
        <p:spPr>
          <a:xfrm>
            <a:off x="6888480" y="883920"/>
            <a:ext cx="826008" cy="222504"/>
          </a:xfrm>
          <a:prstGeom prst="rect">
            <a:avLst/>
          </a:prstGeom>
          <a:solidFill>
            <a:srgbClr val="1D3D6E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600">
                <a:solidFill>
                  <a:srgbClr val="FFFFFF"/>
                </a:solidFill>
                <a:latin typeface="KaiTi"/>
                <a:ea typeface="KaiTi"/>
              </a:rPr>
              <a:t>提供岗位</a:t>
            </a:r>
          </a:p>
        </p:txBody>
      </p:sp>
      <p:sp>
        <p:nvSpPr>
          <p:cNvPr id="13" name=""/>
          <p:cNvSpPr/>
          <p:nvPr/>
        </p:nvSpPr>
        <p:spPr>
          <a:xfrm>
            <a:off x="6906768" y="1252728"/>
            <a:ext cx="1213104" cy="222504"/>
          </a:xfrm>
          <a:prstGeom prst="rect">
            <a:avLst/>
          </a:prstGeom>
          <a:solidFill>
            <a:srgbClr val="1D3D6E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600">
                <a:solidFill>
                  <a:srgbClr val="FFFFFF"/>
                </a:solidFill>
                <a:latin typeface="KaiTi"/>
                <a:ea typeface="KaiTi"/>
              </a:rPr>
              <a:t>带动就业人数</a:t>
            </a:r>
          </a:p>
        </p:txBody>
      </p:sp>
      <p:sp>
        <p:nvSpPr>
          <p:cNvPr id="14" name=""/>
          <p:cNvSpPr/>
          <p:nvPr/>
        </p:nvSpPr>
        <p:spPr>
          <a:xfrm>
            <a:off x="7373112" y="2849880"/>
            <a:ext cx="2386584" cy="67970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ts val="3000"/>
              </a:lnSpc>
            </a:pPr>
            <a:r>
              <a:rPr lang="ja" sz="2400">
                <a:latin typeface="KaiTi"/>
                <a:ea typeface="KaiTi"/>
              </a:rPr>
              <a:t>巴站的基础建设需 要大量建筑性人员</a:t>
            </a:r>
          </a:p>
        </p:txBody>
      </p:sp>
      <p:sp>
        <p:nvSpPr>
          <p:cNvPr id="16" name=""/>
          <p:cNvSpPr/>
          <p:nvPr/>
        </p:nvSpPr>
        <p:spPr>
          <a:xfrm>
            <a:off x="10896600" y="124968"/>
            <a:ext cx="1139952" cy="30784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sz="2400">
                <a:solidFill>
                  <a:srgbClr val="2E75B6"/>
                </a:solidFill>
                <a:latin typeface="DengXian"/>
                <a:ea typeface="DengXian"/>
              </a:rPr>
              <a:t>智慧行</a:t>
            </a:r>
          </a:p>
        </p:txBody>
      </p:sp>
      <p:sp>
        <p:nvSpPr>
          <p:cNvPr id="17" name=""/>
          <p:cNvSpPr/>
          <p:nvPr/>
        </p:nvSpPr>
        <p:spPr>
          <a:xfrm>
            <a:off x="10948416" y="542544"/>
            <a:ext cx="1146048" cy="13411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600">
                <a:solidFill>
                  <a:srgbClr val="2E75B6"/>
                </a:solidFill>
                <a:latin typeface="Calibri"/>
                <a:ea typeface="Calibri"/>
              </a:rPr>
              <a:t>:ZHIHUIXING</a:t>
            </a:r>
          </a:p>
        </p:txBody>
      </p:sp>
      <p:sp>
        <p:nvSpPr>
          <p:cNvPr id="18" name=""/>
          <p:cNvSpPr/>
          <p:nvPr/>
        </p:nvSpPr>
        <p:spPr>
          <a:xfrm>
            <a:off x="7860792" y="4133088"/>
            <a:ext cx="2727960" cy="68275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ts val="2856"/>
              </a:lnSpc>
            </a:pPr>
            <a:r>
              <a:rPr lang="ja" sz="2400">
                <a:latin typeface="KaiTi"/>
                <a:ea typeface="KaiTi"/>
              </a:rPr>
              <a:t>工作人员岗前培训需 要大量相关培训老师</a:t>
            </a:r>
          </a:p>
        </p:txBody>
      </p:sp>
      <p:sp>
        <p:nvSpPr>
          <p:cNvPr id="19" name=""/>
          <p:cNvSpPr/>
          <p:nvPr/>
        </p:nvSpPr>
        <p:spPr>
          <a:xfrm>
            <a:off x="8753856" y="5404104"/>
            <a:ext cx="2426208" cy="67360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ts val="2880"/>
              </a:lnSpc>
            </a:pPr>
            <a:r>
              <a:rPr lang="ja" sz="2400">
                <a:latin typeface="KaiTi"/>
                <a:ea typeface="KaiTi"/>
              </a:rPr>
              <a:t>与校方合作,毕业 生可进入公司实习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76200" y="54864"/>
            <a:ext cx="3752088" cy="890016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10302240" y="36576"/>
            <a:ext cx="725424" cy="755904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PictId2"/>
          <a:stretch>
            <a:fillRect/>
          </a:stretch>
        </p:blipFill>
        <p:spPr>
          <a:xfrm>
            <a:off x="902208" y="2179320"/>
            <a:ext cx="1365504" cy="193548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PictId3"/>
          <a:stretch>
            <a:fillRect/>
          </a:stretch>
        </p:blipFill>
        <p:spPr>
          <a:xfrm>
            <a:off x="2380488" y="2221992"/>
            <a:ext cx="1359408" cy="1880616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PictId4"/>
          <a:stretch>
            <a:fillRect/>
          </a:stretch>
        </p:blipFill>
        <p:spPr>
          <a:xfrm>
            <a:off x="3895344" y="2203704"/>
            <a:ext cx="1359408" cy="1908048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PictId5"/>
          <a:stretch>
            <a:fillRect/>
          </a:stretch>
        </p:blipFill>
        <p:spPr>
          <a:xfrm>
            <a:off x="5394960" y="2237232"/>
            <a:ext cx="1359408" cy="1892808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>
          <a:blip r:embed="rPictId6"/>
          <a:stretch>
            <a:fillRect/>
          </a:stretch>
        </p:blipFill>
        <p:spPr>
          <a:xfrm>
            <a:off x="6940296" y="2203704"/>
            <a:ext cx="1359408" cy="1905000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>
          <a:blip r:embed="rPictId7"/>
          <a:stretch>
            <a:fillRect/>
          </a:stretch>
        </p:blipFill>
        <p:spPr>
          <a:xfrm>
            <a:off x="8464296" y="2221992"/>
            <a:ext cx="1365504" cy="1898904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>
          <a:blip r:embed="rPictId8"/>
          <a:stretch>
            <a:fillRect/>
          </a:stretch>
        </p:blipFill>
        <p:spPr>
          <a:xfrm>
            <a:off x="6096" y="5090160"/>
            <a:ext cx="957072" cy="1758696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>
          <a:blip r:embed="rPictId9"/>
          <a:stretch>
            <a:fillRect/>
          </a:stretch>
        </p:blipFill>
        <p:spPr>
          <a:xfrm>
            <a:off x="2194560" y="4901184"/>
            <a:ext cx="682752" cy="195072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>
          <a:blip r:embed="rPictId10"/>
          <a:stretch>
            <a:fillRect/>
          </a:stretch>
        </p:blipFill>
        <p:spPr>
          <a:xfrm>
            <a:off x="2100072" y="5248656"/>
            <a:ext cx="1164336" cy="957072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>
          <a:blip r:embed="rPictId11"/>
          <a:stretch>
            <a:fillRect/>
          </a:stretch>
        </p:blipFill>
        <p:spPr>
          <a:xfrm>
            <a:off x="3566160" y="6245352"/>
            <a:ext cx="381000" cy="591312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>
          <a:blip r:embed="rPictId12"/>
          <a:stretch>
            <a:fillRect/>
          </a:stretch>
        </p:blipFill>
        <p:spPr>
          <a:xfrm>
            <a:off x="3465576" y="4361688"/>
            <a:ext cx="1344168" cy="1883664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>
          <a:blip r:embed="rPictId13"/>
          <a:stretch>
            <a:fillRect/>
          </a:stretch>
        </p:blipFill>
        <p:spPr>
          <a:xfrm>
            <a:off x="5013960" y="4361688"/>
            <a:ext cx="1395984" cy="1840992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>
          <a:blip r:embed="rPictId14"/>
          <a:stretch>
            <a:fillRect/>
          </a:stretch>
        </p:blipFill>
        <p:spPr>
          <a:xfrm>
            <a:off x="6544056" y="4413504"/>
            <a:ext cx="1274064" cy="1789176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>
          <a:blip r:embed="rPictId15"/>
          <a:stretch>
            <a:fillRect/>
          </a:stretch>
        </p:blipFill>
        <p:spPr>
          <a:xfrm>
            <a:off x="8019288" y="5666232"/>
            <a:ext cx="1274064" cy="566928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>
          <a:blip r:embed="rPictId16"/>
          <a:stretch>
            <a:fillRect/>
          </a:stretch>
        </p:blipFill>
        <p:spPr>
          <a:xfrm>
            <a:off x="9653016" y="4437888"/>
            <a:ext cx="2374392" cy="2273808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>
          <a:blip r:embed="rPictId17"/>
          <a:stretch>
            <a:fillRect/>
          </a:stretch>
        </p:blipFill>
        <p:spPr>
          <a:xfrm>
            <a:off x="11042904" y="5827776"/>
            <a:ext cx="972312" cy="871728"/>
          </a:xfrm>
          <a:prstGeom prst="rect">
            <a:avLst/>
          </a:prstGeom>
        </p:spPr>
      </p:pic>
      <p:sp>
        <p:nvSpPr>
          <p:cNvPr id="20" name=""/>
          <p:cNvSpPr/>
          <p:nvPr/>
        </p:nvSpPr>
        <p:spPr>
          <a:xfrm>
            <a:off x="527304" y="1008888"/>
            <a:ext cx="4959096" cy="79248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ts val="3096"/>
              </a:lnSpc>
            </a:pPr>
            <a:r>
              <a:rPr lang="ja" sz="2400">
                <a:latin typeface="KaiTi"/>
                <a:ea typeface="KaiTi"/>
              </a:rPr>
              <a:t>目前,我们团队已获得的</a:t>
            </a:r>
            <a:r>
              <a:rPr lang="ja" b="1" sz="3200">
                <a:solidFill>
                  <a:srgbClr val="FF0000"/>
                </a:solidFill>
                <a:latin typeface="SimHei"/>
                <a:ea typeface="SimHei"/>
              </a:rPr>
              <a:t>九项专利 </a:t>
            </a:r>
            <a:r>
              <a:rPr lang="ja" sz="2400">
                <a:latin typeface="KaiTi"/>
                <a:ea typeface="KaiTi"/>
              </a:rPr>
              <a:t>实现了对项目核心技术的保护！</a:t>
            </a:r>
          </a:p>
        </p:txBody>
      </p:sp>
      <p:sp>
        <p:nvSpPr>
          <p:cNvPr id="21" name=""/>
          <p:cNvSpPr/>
          <p:nvPr/>
        </p:nvSpPr>
        <p:spPr>
          <a:xfrm>
            <a:off x="5907024" y="1008888"/>
            <a:ext cx="1642872" cy="42672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b="1" sz="3200">
                <a:solidFill>
                  <a:srgbClr val="FF0000"/>
                </a:solidFill>
                <a:latin typeface="SimHei"/>
                <a:ea typeface="SimHei"/>
              </a:rPr>
              <a:t>三项软著</a:t>
            </a:r>
          </a:p>
        </p:txBody>
      </p:sp>
      <p:sp>
        <p:nvSpPr>
          <p:cNvPr id="23" name=""/>
          <p:cNvSpPr/>
          <p:nvPr/>
        </p:nvSpPr>
        <p:spPr>
          <a:xfrm>
            <a:off x="10896600" y="124968"/>
            <a:ext cx="1139952" cy="30784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sz="2400">
                <a:solidFill>
                  <a:srgbClr val="2E75B6"/>
                </a:solidFill>
                <a:latin typeface="DengXian"/>
                <a:ea typeface="DengXian"/>
              </a:rPr>
              <a:t>智慧行</a:t>
            </a:r>
          </a:p>
        </p:txBody>
      </p:sp>
      <p:sp>
        <p:nvSpPr>
          <p:cNvPr id="24" name=""/>
          <p:cNvSpPr/>
          <p:nvPr/>
        </p:nvSpPr>
        <p:spPr>
          <a:xfrm>
            <a:off x="10948416" y="542544"/>
            <a:ext cx="1146048" cy="13411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600">
                <a:solidFill>
                  <a:srgbClr val="2E75B6"/>
                </a:solidFill>
                <a:latin typeface="Calibri"/>
                <a:ea typeface="Calibri"/>
              </a:rPr>
              <a:t>:ZHIHUIXING</a:t>
            </a:r>
          </a:p>
        </p:txBody>
      </p:sp>
      <p:sp>
        <p:nvSpPr>
          <p:cNvPr id="25" name=""/>
          <p:cNvSpPr/>
          <p:nvPr/>
        </p:nvSpPr>
        <p:spPr>
          <a:xfrm>
            <a:off x="2377440" y="4532376"/>
            <a:ext cx="597408" cy="30175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spcAft>
                <a:spcPts val="140"/>
              </a:spcAft>
            </a:pPr>
            <a:r>
              <a:rPr lang="zh-CN" sz="1100">
                <a:solidFill>
                  <a:srgbClr val="916081"/>
                </a:solidFill>
                <a:latin typeface="MingLiU"/>
                <a:ea typeface="MingLiU"/>
              </a:rPr>
              <a:t>■’</a:t>
            </a:r>
            <a:r>
              <a:rPr lang="ja" sz="1100">
                <a:solidFill>
                  <a:srgbClr val="916081"/>
                </a:solidFill>
                <a:latin typeface="MingLiU"/>
                <a:ea typeface="MingLiU"/>
              </a:rPr>
              <a:t>妒</a:t>
            </a:r>
          </a:p>
          <a:p>
            <a:pPr indent="0"/>
            <a:r>
              <a:rPr lang="ja" sz="450">
                <a:solidFill>
                  <a:srgbClr val="5A676C"/>
                </a:solidFill>
                <a:latin typeface="MingLiU"/>
                <a:ea typeface="MingLiU"/>
              </a:rPr>
              <a:t>实用新型专利证书</a:t>
            </a:r>
          </a:p>
        </p:txBody>
      </p:sp>
      <p:sp>
        <p:nvSpPr>
          <p:cNvPr id="26" name=""/>
          <p:cNvSpPr/>
          <p:nvPr/>
        </p:nvSpPr>
        <p:spPr>
          <a:xfrm>
            <a:off x="8028432" y="4450080"/>
            <a:ext cx="1234440" cy="67056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ts val="576"/>
              </a:lnSpc>
            </a:pPr>
            <a:r>
              <a:rPr lang="ja" sz="400">
                <a:solidFill>
                  <a:srgbClr val="5FB2BD"/>
                </a:solidFill>
                <a:latin typeface="MS Mincho"/>
                <a:ea typeface="MS Mincho"/>
              </a:rPr>
              <a:t>卜£^ - -- ------</a:t>
            </a:r>
          </a:p>
          <a:p>
            <a:pPr algn="r" indent="0">
              <a:lnSpc>
                <a:spcPts val="576"/>
              </a:lnSpc>
            </a:pPr>
            <a:r>
              <a:rPr lang="ja" i="1" sz="950">
                <a:solidFill>
                  <a:srgbClr val="808080"/>
                </a:solidFill>
                <a:latin typeface="MS Mincho"/>
                <a:ea typeface="MS Mincho"/>
              </a:rPr>
              <a:t>ヘ</a:t>
            </a:r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 ||•</a:t>
            </a:r>
            <a:r>
              <a:rPr lang="ja" sz="400">
                <a:solidFill>
                  <a:srgbClr val="808080"/>
                </a:solidFill>
                <a:latin typeface="SimSun"/>
                <a:ea typeface="SimSun"/>
              </a:rPr>
              <a:t>华</a:t>
            </a:r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人" </a:t>
            </a:r>
            <a:r>
              <a:rPr lang="ja" sz="400">
                <a:solidFill>
                  <a:srgbClr val="5A676C"/>
                </a:solidFill>
                <a:latin typeface="MS Mincho"/>
                <a:ea typeface="MS Mincho"/>
              </a:rPr>
              <a:t>け</a:t>
            </a:r>
            <a:r>
              <a:rPr lang="ja" sz="400">
                <a:solidFill>
                  <a:srgbClr val="5A676C"/>
                </a:solidFill>
                <a:latin typeface="SimSun"/>
                <a:ea typeface="SimSun"/>
              </a:rPr>
              <a:t>蛘</a:t>
            </a:r>
            <a:r>
              <a:rPr lang="ja" sz="400">
                <a:solidFill>
                  <a:srgbClr val="5A676C"/>
                </a:solidFill>
                <a:latin typeface="MS Mincho"/>
                <a:ea typeface="MS Mincho"/>
              </a:rPr>
              <a:t>良状件</a:t>
            </a:r>
            <a:r>
              <a:rPr lang="ja" sz="400">
                <a:latin typeface="MS Mincho"/>
                <a:ea typeface="MS Mincho"/>
              </a:rPr>
              <a:t>»</a:t>
            </a:r>
            <a:r>
              <a:rPr lang="ja" sz="400">
                <a:solidFill>
                  <a:srgbClr val="333F50"/>
                </a:solidFill>
                <a:latin typeface="SimSun"/>
                <a:ea typeface="SimSun"/>
              </a:rPr>
              <a:t>记</a:t>
            </a:r>
            <a:r>
              <a:rPr lang="ja" sz="400">
                <a:solidFill>
                  <a:srgbClr val="5A676C"/>
                </a:solidFill>
                <a:latin typeface="MS Mincho"/>
                <a:ea typeface="MS Mincho"/>
              </a:rPr>
              <a:t>番</a:t>
            </a:r>
            <a:r>
              <a:rPr lang="ja" sz="400">
                <a:solidFill>
                  <a:srgbClr val="5A676C"/>
                </a:solidFill>
                <a:latin typeface="Arial"/>
                <a:ea typeface="Arial"/>
              </a:rPr>
              <a:t>15 </a:t>
            </a:r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癱» </a:t>
            </a:r>
            <a:r>
              <a:rPr lang="ja" sz="400">
                <a:solidFill>
                  <a:srgbClr val="5A676C"/>
                </a:solidFill>
                <a:latin typeface="MS Mincho"/>
                <a:ea typeface="MS Mincho"/>
              </a:rPr>
              <a:t>*■_*« </a:t>
            </a:r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屬»</a:t>
            </a:r>
            <a:r>
              <a:rPr lang="ja" sz="400">
                <a:solidFill>
                  <a:srgbClr val="808080"/>
                </a:solidFill>
                <a:latin typeface="Arial"/>
                <a:ea typeface="Arial"/>
              </a:rPr>
              <a:t>«1    ‘</a:t>
            </a:r>
          </a:p>
          <a:p>
            <a:pPr indent="152400">
              <a:spcAft>
                <a:spcPts val="420"/>
              </a:spcAft>
            </a:pPr>
            <a:r>
              <a:rPr lang="ja" sz="400">
                <a:solidFill>
                  <a:srgbClr val="5A676C"/>
                </a:solidFill>
                <a:latin typeface="Arial"/>
                <a:ea typeface="Arial"/>
              </a:rPr>
              <a:t>* » </a:t>
            </a:r>
            <a:r>
              <a:rPr lang="ja" sz="400">
                <a:solidFill>
                  <a:srgbClr val="808080"/>
                </a:solidFill>
                <a:latin typeface="Arial"/>
                <a:ea typeface="Arial"/>
              </a:rPr>
              <a:t>II </a:t>
            </a:r>
            <a:r>
              <a:rPr lang="ja" sz="400">
                <a:solidFill>
                  <a:srgbClr val="5A676C"/>
                </a:solidFill>
                <a:latin typeface="Arial"/>
                <a:ea typeface="Arial"/>
              </a:rPr>
              <a:t>» »^«0</a:t>
            </a:r>
          </a:p>
          <a:p>
            <a:pPr indent="152400"/>
            <a:r>
              <a:rPr lang="ja" sz="400">
                <a:solidFill>
                  <a:srgbClr val="333F50"/>
                </a:solidFill>
                <a:latin typeface="Arial"/>
                <a:ea typeface="Arial"/>
              </a:rPr>
              <a:t>• </a:t>
            </a:r>
            <a:r>
              <a:rPr lang="ja" sz="400">
                <a:solidFill>
                  <a:srgbClr val="808080"/>
                </a:solidFill>
                <a:latin typeface="Arial"/>
                <a:ea typeface="Arial"/>
              </a:rPr>
              <a:t>» • I </a:t>
            </a:r>
            <a:r>
              <a:rPr lang="ja" sz="400">
                <a:solidFill>
                  <a:srgbClr val="5A676C"/>
                </a:solidFill>
                <a:latin typeface="MS Mincho"/>
                <a:ea typeface="MS Mincho"/>
              </a:rPr>
              <a:t>耦</a:t>
            </a:r>
            <a:r>
              <a:rPr lang="ja" sz="400">
                <a:latin typeface="MS Mincho"/>
                <a:ea typeface="MS Mincho"/>
              </a:rPr>
              <a:t>»</a:t>
            </a:r>
            <a:r>
              <a:rPr lang="ja" sz="400">
                <a:solidFill>
                  <a:srgbClr val="5A676C"/>
                </a:solidFill>
                <a:latin typeface="MS Mincho"/>
                <a:ea typeface="MS Mincho"/>
              </a:rPr>
              <a:t>*</a:t>
            </a:r>
            <a:r>
              <a:rPr lang="ja" sz="400">
                <a:solidFill>
                  <a:srgbClr val="333F50"/>
                </a:solidFill>
                <a:latin typeface="MS Mincho"/>
                <a:ea typeface="MS Mincho"/>
              </a:rPr>
              <a:t>屏</a:t>
            </a:r>
            <a:r>
              <a:rPr lang="ja" sz="400">
                <a:latin typeface="MS Mincho"/>
                <a:ea typeface="MS Mincho"/>
              </a:rPr>
              <a:t>»</a:t>
            </a:r>
            <a:r>
              <a:rPr lang="ja" sz="400">
                <a:solidFill>
                  <a:srgbClr val="333F50"/>
                </a:solidFill>
                <a:latin typeface="MS Mincho"/>
                <a:ea typeface="MS Mincho"/>
              </a:rPr>
              <a:t>-</a:t>
            </a:r>
            <a:r>
              <a:rPr lang="ja" sz="400">
                <a:solidFill>
                  <a:srgbClr val="5A676C"/>
                </a:solidFill>
                <a:latin typeface="MS Mincho"/>
                <a:ea typeface="MS Mincho"/>
              </a:rPr>
              <a:t>駟</a:t>
            </a:r>
            <a:r>
              <a:rPr lang="ja" sz="400">
                <a:solidFill>
                  <a:srgbClr val="333F50"/>
                </a:solidFill>
                <a:latin typeface="MS Mincho"/>
                <a:ea typeface="MS Mincho"/>
              </a:rPr>
              <a:t>»舉.;;离</a:t>
            </a:r>
            <a:r>
              <a:rPr lang="ja" sz="400">
                <a:solidFill>
                  <a:srgbClr val="5A676C"/>
                </a:solidFill>
                <a:latin typeface="MS Mincho"/>
                <a:ea typeface="MS Mincho"/>
              </a:rPr>
              <a:t>*</a:t>
            </a:r>
          </a:p>
          <a:p>
            <a:pPr indent="381000"/>
            <a:r>
              <a:rPr lang="ja" sz="400">
                <a:solidFill>
                  <a:srgbClr val="5A676C"/>
                </a:solidFill>
                <a:latin typeface="Arial"/>
                <a:ea typeface="Arial"/>
              </a:rPr>
              <a:t>1 </a:t>
            </a:r>
            <a:r>
              <a:rPr lang="ja" sz="400">
                <a:solidFill>
                  <a:srgbClr val="5A676C"/>
                </a:solidFill>
                <a:latin typeface="MS Mincho"/>
                <a:ea typeface="MS Mincho"/>
              </a:rPr>
              <a:t>拳</a:t>
            </a:r>
            <a:r>
              <a:rPr lang="ja" sz="400">
                <a:solidFill>
                  <a:srgbClr val="333F50"/>
                </a:solidFill>
                <a:latin typeface="MS Mincho"/>
                <a:ea typeface="MS Mincho"/>
              </a:rPr>
              <a:t>««</a:t>
            </a:r>
            <a:r>
              <a:rPr lang="ja" baseline="-25000" sz="400">
                <a:solidFill>
                  <a:srgbClr val="333F50"/>
                </a:solidFill>
                <a:latin typeface="MS Mincho"/>
                <a:ea typeface="MS Mincho"/>
              </a:rPr>
              <a:t>1</a:t>
            </a:r>
            <a:r>
              <a:rPr lang="ja" sz="400">
                <a:solidFill>
                  <a:srgbClr val="333F50"/>
                </a:solidFill>
                <a:latin typeface="MS Mincho"/>
                <a:ea typeface="MS Mincho"/>
              </a:rPr>
              <a:t> </a:t>
            </a:r>
            <a:r>
              <a:rPr lang="ja" sz="400">
                <a:solidFill>
                  <a:srgbClr val="5A676C"/>
                </a:solidFill>
                <a:latin typeface="MS Mincho"/>
                <a:ea typeface="MS Mincho"/>
              </a:rPr>
              <a:t>&gt;«*!&gt;"« </a:t>
            </a:r>
            <a:r>
              <a:rPr lang="ja" sz="400">
                <a:solidFill>
                  <a:srgbClr val="333F50"/>
                </a:solidFill>
                <a:latin typeface="MS Mincho"/>
                <a:ea typeface="MS Mincho"/>
              </a:rPr>
              <a:t>«■</a:t>
            </a:r>
          </a:p>
        </p:txBody>
      </p:sp>
      <p:sp>
        <p:nvSpPr>
          <p:cNvPr id="27" name=""/>
          <p:cNvSpPr/>
          <p:nvPr/>
        </p:nvSpPr>
        <p:spPr>
          <a:xfrm>
            <a:off x="8055864" y="5242560"/>
            <a:ext cx="1109472" cy="33832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algn="ctr" indent="0">
              <a:lnSpc>
                <a:spcPts val="1128"/>
              </a:lnSpc>
            </a:pPr>
            <a:r>
              <a:rPr lang="ja" sz="850">
                <a:solidFill>
                  <a:srgbClr val="404040"/>
                </a:solidFill>
                <a:latin typeface="MingLiU"/>
                <a:ea typeface="MingLiU"/>
              </a:rPr>
              <a:t>共</a:t>
            </a:r>
            <a:r>
              <a:rPr lang="ja" sz="850">
                <a:solidFill>
                  <a:srgbClr val="242524"/>
                </a:solidFill>
                <a:latin typeface="MingLiU"/>
                <a:ea typeface="MingLiU"/>
              </a:rPr>
              <a:t>享</a:t>
            </a:r>
            <a:r>
              <a:rPr lang="ja" sz="850">
                <a:latin typeface="MingLiU"/>
                <a:ea typeface="MingLiU"/>
              </a:rPr>
              <a:t>单</a:t>
            </a:r>
            <a:r>
              <a:rPr lang="ja" sz="850">
                <a:solidFill>
                  <a:srgbClr val="242524"/>
                </a:solidFill>
                <a:latin typeface="MingLiU"/>
                <a:ea typeface="MingLiU"/>
              </a:rPr>
              <a:t>车太阳</a:t>
            </a:r>
            <a:r>
              <a:rPr lang="ja" sz="850">
                <a:solidFill>
                  <a:srgbClr val="404040"/>
                </a:solidFill>
                <a:latin typeface="MingLiU"/>
                <a:ea typeface="MingLiU"/>
              </a:rPr>
              <a:t>能</a:t>
            </a:r>
            <a:r>
              <a:rPr lang="ja" sz="850">
                <a:solidFill>
                  <a:srgbClr val="242524"/>
                </a:solidFill>
                <a:latin typeface="MingLiU"/>
                <a:ea typeface="MingLiU"/>
              </a:rPr>
              <a:t>充电</a:t>
            </a:r>
            <a:r>
              <a:rPr lang="ja" sz="850">
                <a:latin typeface="MingLiU"/>
                <a:ea typeface="MingLiU"/>
              </a:rPr>
              <a:t>站 </a:t>
            </a:r>
            <a:r>
              <a:rPr lang="ja" sz="850">
                <a:solidFill>
                  <a:srgbClr val="242524"/>
                </a:solidFill>
                <a:latin typeface="MingLiU"/>
                <a:ea typeface="MingLiU"/>
              </a:rPr>
              <a:t>。逢营管理系统</a:t>
            </a:r>
          </a:p>
        </p:txBody>
      </p:sp>
      <p:sp>
        <p:nvSpPr>
          <p:cNvPr id="28" name=""/>
          <p:cNvSpPr/>
          <p:nvPr/>
        </p:nvSpPr>
        <p:spPr>
          <a:xfrm>
            <a:off x="9899904" y="4654296"/>
            <a:ext cx="780288" cy="18897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algn="ctr" indent="0">
              <a:lnSpc>
                <a:spcPts val="792"/>
              </a:lnSpc>
            </a:pPr>
            <a:r>
              <a:rPr lang="ja" sz="500">
                <a:solidFill>
                  <a:srgbClr val="808080"/>
                </a:solidFill>
                <a:latin typeface="MS Mincho"/>
                <a:ea typeface="MS Mincho"/>
              </a:rPr>
              <a:t>••</a:t>
            </a:r>
            <a:r>
              <a:rPr lang="ja" sz="500">
                <a:solidFill>
                  <a:srgbClr val="808080"/>
                </a:solidFill>
                <a:latin typeface="SimSun"/>
                <a:ea typeface="SimSun"/>
              </a:rPr>
              <a:t>单</a:t>
            </a:r>
            <a:r>
              <a:rPr lang="ja" sz="500">
                <a:solidFill>
                  <a:srgbClr val="808080"/>
                </a:solidFill>
                <a:latin typeface="MS Mincho"/>
                <a:ea typeface="MS Mincho"/>
              </a:rPr>
              <a:t>人</a:t>
            </a:r>
            <a:r>
              <a:rPr lang="ja" sz="500">
                <a:solidFill>
                  <a:srgbClr val="5A676C"/>
                </a:solidFill>
                <a:latin typeface="MS Mincho"/>
                <a:ea typeface="MS Mincho"/>
              </a:rPr>
              <a:t>民吒</a:t>
            </a:r>
            <a:r>
              <a:rPr lang="ja" sz="500">
                <a:latin typeface="MS Mincho"/>
                <a:ea typeface="MS Mincho"/>
              </a:rPr>
              <a:t>«</a:t>
            </a:r>
            <a:r>
              <a:rPr lang="ja" sz="500">
                <a:solidFill>
                  <a:srgbClr val="5A676C"/>
                </a:solidFill>
                <a:latin typeface="MS Mincho"/>
                <a:ea typeface="MS Mincho"/>
              </a:rPr>
              <a:t>ロ:</a:t>
            </a:r>
            <a:r>
              <a:rPr lang="ja" sz="500">
                <a:latin typeface="MS Mincho"/>
                <a:ea typeface="MS Mincho"/>
              </a:rPr>
              <a:t>«</a:t>
            </a:r>
            <a:r>
              <a:rPr lang="ja" sz="500">
                <a:solidFill>
                  <a:srgbClr val="5A676C"/>
                </a:solidFill>
                <a:latin typeface="MS Mincho"/>
                <a:ea typeface="MS Mincho"/>
              </a:rPr>
              <a:t>«今</a:t>
            </a:r>
            <a:r>
              <a:rPr lang="ja" sz="500">
                <a:latin typeface="MS Mincho"/>
                <a:ea typeface="MS Mincho"/>
              </a:rPr>
              <a:t>»</a:t>
            </a:r>
            <a:r>
              <a:rPr lang="ja" sz="500">
                <a:solidFill>
                  <a:srgbClr val="5A676C"/>
                </a:solidFill>
                <a:latin typeface="MS Mincho"/>
                <a:ea typeface="MS Mincho"/>
              </a:rPr>
              <a:t>» </a:t>
            </a:r>
            <a:r>
              <a:rPr lang="ja" sz="500">
                <a:solidFill>
                  <a:srgbClr val="808080"/>
                </a:solidFill>
                <a:latin typeface="MS Mincho"/>
                <a:ea typeface="MS Mincho"/>
              </a:rPr>
              <a:t>け</a:t>
            </a:r>
            <a:r>
              <a:rPr lang="ja" sz="500">
                <a:solidFill>
                  <a:srgbClr val="5A676C"/>
                </a:solidFill>
                <a:latin typeface="SimSun"/>
                <a:ea typeface="SimSun"/>
              </a:rPr>
              <a:t>场</a:t>
            </a:r>
            <a:r>
              <a:rPr lang="ja" sz="500">
                <a:solidFill>
                  <a:srgbClr val="5A676C"/>
                </a:solidFill>
                <a:latin typeface="MS Mincho"/>
                <a:ea typeface="MS Mincho"/>
              </a:rPr>
              <a:t>«秋件»</a:t>
            </a:r>
            <a:r>
              <a:rPr lang="ja" b="1" sz="550">
                <a:solidFill>
                  <a:srgbClr val="5A676C"/>
                </a:solidFill>
                <a:latin typeface="Arial"/>
                <a:ea typeface="Arial"/>
              </a:rPr>
              <a:t>««0^1« «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74998" y="54806"/>
            <a:ext cx="3752790" cy="888439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674982" y="1476885"/>
            <a:ext cx="5544091" cy="1249007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PictId2"/>
          <a:stretch>
            <a:fillRect/>
          </a:stretch>
        </p:blipFill>
        <p:spPr>
          <a:xfrm>
            <a:off x="1119202" y="4306622"/>
            <a:ext cx="4658536" cy="2039371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PictId3"/>
          <a:stretch>
            <a:fillRect/>
          </a:stretch>
        </p:blipFill>
        <p:spPr>
          <a:xfrm>
            <a:off x="10300701" y="37499"/>
            <a:ext cx="726905" cy="752865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PictId4"/>
          <a:stretch>
            <a:fillRect/>
          </a:stretch>
        </p:blipFill>
        <p:spPr>
          <a:xfrm>
            <a:off x="6827712" y="1087472"/>
            <a:ext cx="4592192" cy="2123023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PictId5"/>
          <a:stretch>
            <a:fillRect/>
          </a:stretch>
        </p:blipFill>
        <p:spPr>
          <a:xfrm>
            <a:off x="6770021" y="3824903"/>
            <a:ext cx="4652767" cy="2526859"/>
          </a:xfrm>
          <a:prstGeom prst="rect">
            <a:avLst/>
          </a:prstGeom>
        </p:spPr>
      </p:pic>
      <p:sp>
        <p:nvSpPr>
          <p:cNvPr id="8" name=""/>
          <p:cNvSpPr/>
          <p:nvPr/>
        </p:nvSpPr>
        <p:spPr>
          <a:xfrm>
            <a:off x="2873004" y="1788416"/>
            <a:ext cx="372106" cy="9230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en-US" b="1" sz="550">
                <a:solidFill>
                  <a:srgbClr val="242524"/>
                </a:solidFill>
                <a:latin typeface="Arial"/>
              </a:rPr>
              <a:t>c hnology</a:t>
            </a:r>
          </a:p>
        </p:txBody>
      </p:sp>
      <p:sp>
        <p:nvSpPr>
          <p:cNvPr id="9" name=""/>
          <p:cNvSpPr/>
          <p:nvPr/>
        </p:nvSpPr>
        <p:spPr>
          <a:xfrm>
            <a:off x="1257660" y="1779762"/>
            <a:ext cx="882670" cy="12692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en-US" b="1" sz="550">
                <a:solidFill>
                  <a:srgbClr val="242524"/>
                </a:solidFill>
                <a:latin typeface="Arial"/>
              </a:rPr>
              <a:t>Hunan Vocational Cali</a:t>
            </a:r>
          </a:p>
        </p:txBody>
      </p:sp>
      <p:sp>
        <p:nvSpPr>
          <p:cNvPr id="10" name=""/>
          <p:cNvSpPr/>
          <p:nvPr/>
        </p:nvSpPr>
        <p:spPr>
          <a:xfrm>
            <a:off x="2143215" y="1788416"/>
            <a:ext cx="568255" cy="9230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just" indent="0"/>
            <a:r>
              <a:rPr lang="zh-CN" sz="450">
                <a:solidFill>
                  <a:srgbClr val="242524"/>
                </a:solidFill>
                <a:latin typeface="Arial"/>
                <a:ea typeface="Arial"/>
              </a:rPr>
              <a:t>|69£ 0</a:t>
            </a:r>
            <a:r>
              <a:rPr lang="zh-CN" baseline="30000" sz="450">
                <a:solidFill>
                  <a:srgbClr val="242524"/>
                </a:solidFill>
                <a:latin typeface="Arial"/>
                <a:ea typeface="Arial"/>
              </a:rPr>
              <a:t>€</a:t>
            </a:r>
            <a:r>
              <a:rPr lang="zh-CN" sz="450">
                <a:solidFill>
                  <a:srgbClr val="242524"/>
                </a:solidFill>
                <a:latin typeface="Arial"/>
                <a:ea typeface="Arial"/>
              </a:rPr>
              <a:t> </a:t>
            </a:r>
            <a:r>
              <a:rPr lang="zh-CN" sz="400">
                <a:solidFill>
                  <a:srgbClr val="242524"/>
                </a:solidFill>
                <a:latin typeface="MingLiU"/>
                <a:ea typeface="MingLiU"/>
              </a:rPr>
              <a:t>卩</a:t>
            </a:r>
            <a:r>
              <a:rPr lang="zh-CN" sz="450">
                <a:solidFill>
                  <a:srgbClr val="242524"/>
                </a:solidFill>
                <a:latin typeface="Arial"/>
                <a:ea typeface="Arial"/>
              </a:rPr>
              <a:t>3“</a:t>
            </a:r>
            <a:r>
              <a:rPr lang="zh-CN" sz="400">
                <a:solidFill>
                  <a:srgbClr val="242524"/>
                </a:solidFill>
                <a:latin typeface="MingLiU"/>
                <a:ea typeface="MingLiU"/>
              </a:rPr>
              <a:t>湘</a:t>
            </a:r>
            <a:r>
              <a:rPr lang="zh-CN" sz="400">
                <a:latin typeface="MingLiU"/>
                <a:ea typeface="MingLiU"/>
              </a:rPr>
              <a:t>,</a:t>
            </a:r>
          </a:p>
        </p:txBody>
      </p:sp>
      <p:sp>
        <p:nvSpPr>
          <p:cNvPr id="11" name=""/>
          <p:cNvSpPr/>
          <p:nvPr/>
        </p:nvSpPr>
        <p:spPr>
          <a:xfrm>
            <a:off x="1413425" y="1921105"/>
            <a:ext cx="256725" cy="294223"/>
          </a:xfrm>
          <a:prstGeom prst="rect">
            <a:avLst/>
          </a:prstGeom>
          <a:solidFill>
            <a:srgbClr val="575654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b="1" sz="2400">
                <a:solidFill>
                  <a:srgbClr val="FFFFFF"/>
                </a:solidFill>
                <a:latin typeface="Microsoft YaHei"/>
                <a:ea typeface="Microsoft YaHei"/>
              </a:rPr>
              <a:t>声</a:t>
            </a:r>
          </a:p>
        </p:txBody>
      </p:sp>
      <p:sp>
        <p:nvSpPr>
          <p:cNvPr id="12" name=""/>
          <p:cNvSpPr/>
          <p:nvPr/>
        </p:nvSpPr>
        <p:spPr>
          <a:xfrm>
            <a:off x="2945117" y="1921105"/>
            <a:ext cx="236533" cy="222110"/>
          </a:xfrm>
          <a:prstGeom prst="rect">
            <a:avLst/>
          </a:prstGeom>
          <a:solidFill>
            <a:srgbClr val="545758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b="1" sz="1800">
                <a:solidFill>
                  <a:srgbClr val="FFFFFF"/>
                </a:solidFill>
                <a:latin typeface="KaiTi"/>
                <a:ea typeface="KaiTi"/>
              </a:rPr>
              <a:t>院</a:t>
            </a:r>
          </a:p>
        </p:txBody>
      </p:sp>
      <p:sp>
        <p:nvSpPr>
          <p:cNvPr id="13" name=""/>
          <p:cNvSpPr/>
          <p:nvPr/>
        </p:nvSpPr>
        <p:spPr>
          <a:xfrm>
            <a:off x="833632" y="2564358"/>
            <a:ext cx="372106" cy="109612"/>
          </a:xfrm>
          <a:prstGeom prst="rect">
            <a:avLst/>
          </a:prstGeom>
          <a:solidFill>
            <a:srgbClr val="1D8CE7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600">
                <a:solidFill>
                  <a:srgbClr val="CBF0FA"/>
                </a:solidFill>
                <a:latin typeface="MingLiU"/>
                <a:ea typeface="MingLiU"/>
              </a:rPr>
              <a:t>学院首页</a:t>
            </a:r>
          </a:p>
        </p:txBody>
      </p:sp>
      <p:sp>
        <p:nvSpPr>
          <p:cNvPr id="14" name=""/>
          <p:cNvSpPr/>
          <p:nvPr/>
        </p:nvSpPr>
        <p:spPr>
          <a:xfrm>
            <a:off x="1603805" y="2564358"/>
            <a:ext cx="204803" cy="109612"/>
          </a:xfrm>
          <a:prstGeom prst="rect">
            <a:avLst/>
          </a:prstGeom>
          <a:solidFill>
            <a:srgbClr val="248CE5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600">
                <a:solidFill>
                  <a:srgbClr val="CBF0FA"/>
                </a:solidFill>
                <a:latin typeface="MingLiU"/>
                <a:ea typeface="MingLiU"/>
              </a:rPr>
              <a:t>首页</a:t>
            </a:r>
          </a:p>
        </p:txBody>
      </p:sp>
      <p:sp>
        <p:nvSpPr>
          <p:cNvPr id="15" name=""/>
          <p:cNvSpPr/>
          <p:nvPr/>
        </p:nvSpPr>
        <p:spPr>
          <a:xfrm>
            <a:off x="2215328" y="2564358"/>
            <a:ext cx="377875" cy="109612"/>
          </a:xfrm>
          <a:prstGeom prst="rect">
            <a:avLst/>
          </a:prstGeom>
          <a:solidFill>
            <a:srgbClr val="238CE6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600">
                <a:solidFill>
                  <a:srgbClr val="CBF0FA"/>
                </a:solidFill>
                <a:latin typeface="MS Mincho"/>
                <a:ea typeface="MS Mincho"/>
              </a:rPr>
              <a:t>学院概况</a:t>
            </a:r>
          </a:p>
        </p:txBody>
      </p:sp>
      <p:sp>
        <p:nvSpPr>
          <p:cNvPr id="16" name=""/>
          <p:cNvSpPr/>
          <p:nvPr/>
        </p:nvSpPr>
        <p:spPr>
          <a:xfrm>
            <a:off x="2907618" y="2564358"/>
            <a:ext cx="383645" cy="109612"/>
          </a:xfrm>
          <a:prstGeom prst="rect">
            <a:avLst/>
          </a:prstGeom>
          <a:solidFill>
            <a:srgbClr val="1D8DE7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600">
                <a:solidFill>
                  <a:srgbClr val="CBF0FA"/>
                </a:solidFill>
                <a:latin typeface="MingLiU"/>
                <a:ea typeface="MingLiU"/>
              </a:rPr>
              <a:t>专业建设</a:t>
            </a:r>
          </a:p>
        </p:txBody>
      </p:sp>
      <p:sp>
        <p:nvSpPr>
          <p:cNvPr id="17" name=""/>
          <p:cNvSpPr/>
          <p:nvPr/>
        </p:nvSpPr>
        <p:spPr>
          <a:xfrm>
            <a:off x="3602793" y="2564358"/>
            <a:ext cx="377875" cy="109612"/>
          </a:xfrm>
          <a:prstGeom prst="rect">
            <a:avLst/>
          </a:prstGeom>
          <a:solidFill>
            <a:srgbClr val="1C8DE7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600">
                <a:solidFill>
                  <a:srgbClr val="CBF0FA"/>
                </a:solidFill>
                <a:latin typeface="MingLiU"/>
                <a:ea typeface="MingLiU"/>
              </a:rPr>
              <a:t>党建工作</a:t>
            </a:r>
          </a:p>
        </p:txBody>
      </p:sp>
      <p:sp>
        <p:nvSpPr>
          <p:cNvPr id="18" name=""/>
          <p:cNvSpPr/>
          <p:nvPr/>
        </p:nvSpPr>
        <p:spPr>
          <a:xfrm>
            <a:off x="4306622" y="2564358"/>
            <a:ext cx="366336" cy="109612"/>
          </a:xfrm>
          <a:prstGeom prst="rect">
            <a:avLst/>
          </a:prstGeom>
          <a:solidFill>
            <a:srgbClr val="1C8CE8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600">
                <a:solidFill>
                  <a:srgbClr val="CBF0FA"/>
                </a:solidFill>
                <a:latin typeface="MingLiU"/>
                <a:ea typeface="MingLiU"/>
              </a:rPr>
              <a:t>学生工作</a:t>
            </a:r>
          </a:p>
        </p:txBody>
      </p:sp>
      <p:sp>
        <p:nvSpPr>
          <p:cNvPr id="19" name=""/>
          <p:cNvSpPr/>
          <p:nvPr/>
        </p:nvSpPr>
        <p:spPr>
          <a:xfrm>
            <a:off x="4998912" y="2564358"/>
            <a:ext cx="377875" cy="109612"/>
          </a:xfrm>
          <a:prstGeom prst="rect">
            <a:avLst/>
          </a:prstGeom>
          <a:solidFill>
            <a:srgbClr val="238CE5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600">
                <a:solidFill>
                  <a:srgbClr val="CBF0FA"/>
                </a:solidFill>
                <a:latin typeface="MingLiU"/>
                <a:ea typeface="MingLiU"/>
              </a:rPr>
              <a:t>招生就业</a:t>
            </a:r>
          </a:p>
        </p:txBody>
      </p:sp>
      <p:sp>
        <p:nvSpPr>
          <p:cNvPr id="20" name=""/>
          <p:cNvSpPr/>
          <p:nvPr/>
        </p:nvSpPr>
        <p:spPr>
          <a:xfrm>
            <a:off x="960552" y="3051846"/>
            <a:ext cx="4854685" cy="78459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algn="ctr" indent="0">
              <a:spcAft>
                <a:spcPts val="490"/>
              </a:spcAft>
            </a:pPr>
            <a:r>
              <a:rPr lang="ja" sz="850">
                <a:solidFill>
                  <a:srgbClr val="404040"/>
                </a:solidFill>
                <a:latin typeface="MingLiU"/>
                <a:ea typeface="MingLiU"/>
              </a:rPr>
              <a:t>光伏工程技术专业</a:t>
            </a:r>
          </a:p>
          <a:p>
            <a:pPr algn="ctr" indent="0">
              <a:spcAft>
                <a:spcPts val="700"/>
              </a:spcAft>
            </a:pPr>
            <a:r>
              <a:rPr lang="ja" sz="450">
                <a:solidFill>
                  <a:srgbClr val="989898"/>
                </a:solidFill>
                <a:latin typeface="MingLiU"/>
                <a:ea typeface="MingLiU"/>
              </a:rPr>
              <a:t>发布时间：</a:t>
            </a:r>
            <a:r>
              <a:rPr lang="ja" sz="500">
                <a:solidFill>
                  <a:srgbClr val="989898"/>
                </a:solidFill>
                <a:latin typeface="Times New Roman"/>
                <a:ea typeface="Times New Roman"/>
              </a:rPr>
              <a:t>2019</a:t>
            </a:r>
            <a:r>
              <a:rPr lang="ja" sz="450">
                <a:solidFill>
                  <a:srgbClr val="989898"/>
                </a:solidFill>
                <a:latin typeface="MingLiU"/>
                <a:ea typeface="MingLiU"/>
              </a:rPr>
              <a:t>年</a:t>
            </a:r>
            <a:r>
              <a:rPr lang="ja" sz="500">
                <a:solidFill>
                  <a:srgbClr val="989898"/>
                </a:solidFill>
                <a:latin typeface="Times New Roman"/>
                <a:ea typeface="Times New Roman"/>
              </a:rPr>
              <a:t>03</a:t>
            </a:r>
            <a:r>
              <a:rPr lang="ja" sz="450">
                <a:solidFill>
                  <a:srgbClr val="989898"/>
                </a:solidFill>
                <a:latin typeface="MingLiU"/>
                <a:ea typeface="MingLiU"/>
              </a:rPr>
              <a:t>月</a:t>
            </a:r>
            <a:r>
              <a:rPr lang="ja" sz="500">
                <a:solidFill>
                  <a:srgbClr val="989898"/>
                </a:solidFill>
                <a:latin typeface="Times New Roman"/>
                <a:ea typeface="Times New Roman"/>
              </a:rPr>
              <a:t>24</a:t>
            </a:r>
            <a:r>
              <a:rPr lang="ja" sz="450">
                <a:solidFill>
                  <a:srgbClr val="989898"/>
                </a:solidFill>
                <a:latin typeface="MingLiU"/>
                <a:ea typeface="MingLiU"/>
              </a:rPr>
              <a:t>曰</a:t>
            </a:r>
            <a:r>
              <a:rPr lang="ja" sz="500">
                <a:solidFill>
                  <a:srgbClr val="989898"/>
                </a:solidFill>
                <a:latin typeface="Times New Roman"/>
                <a:ea typeface="Times New Roman"/>
              </a:rPr>
              <a:t>18:56</a:t>
            </a:r>
            <a:r>
              <a:rPr lang="ja" sz="450">
                <a:solidFill>
                  <a:srgbClr val="989898"/>
                </a:solidFill>
                <a:latin typeface="MingLiU"/>
                <a:ea typeface="MingLiU"/>
              </a:rPr>
              <a:t>作者：龚事引 来源：铁道供电与电气学院 測览次数：</a:t>
            </a:r>
            <a:r>
              <a:rPr lang="ja" sz="500">
                <a:solidFill>
                  <a:srgbClr val="792E3A"/>
                </a:solidFill>
                <a:latin typeface="Times New Roman"/>
                <a:ea typeface="Times New Roman"/>
              </a:rPr>
              <a:t>1081</a:t>
            </a:r>
          </a:p>
          <a:p>
            <a:pPr algn="ctr" indent="0"/>
            <a:r>
              <a:rPr lang="ja" sz="2400">
                <a:latin typeface="KaiTi"/>
                <a:ea typeface="KaiTi"/>
              </a:rPr>
              <a:t>我校设有光伏专业并配备有相应的专</a:t>
            </a:r>
          </a:p>
        </p:txBody>
      </p:sp>
      <p:sp>
        <p:nvSpPr>
          <p:cNvPr id="21" name=""/>
          <p:cNvSpPr/>
          <p:nvPr/>
        </p:nvSpPr>
        <p:spPr>
          <a:xfrm>
            <a:off x="963437" y="3885478"/>
            <a:ext cx="4690266" cy="32595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2400">
                <a:latin typeface="KaiTi"/>
                <a:ea typeface="KaiTi"/>
              </a:rPr>
              <a:t>业监测站与工作站,平台资源雄厚。</a:t>
            </a:r>
          </a:p>
        </p:txBody>
      </p:sp>
      <p:sp>
        <p:nvSpPr>
          <p:cNvPr id="22" name=""/>
          <p:cNvSpPr/>
          <p:nvPr/>
        </p:nvSpPr>
        <p:spPr>
          <a:xfrm>
            <a:off x="2509552" y="6392146"/>
            <a:ext cx="1834569" cy="30864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just" indent="0"/>
            <a:r>
              <a:rPr lang="ja" sz="2400">
                <a:latin typeface="KaiTi"/>
                <a:ea typeface="KaiTi"/>
              </a:rPr>
              <a:t>专业运維团队</a:t>
            </a:r>
          </a:p>
        </p:txBody>
      </p:sp>
      <p:sp>
        <p:nvSpPr>
          <p:cNvPr id="24" name=""/>
          <p:cNvSpPr/>
          <p:nvPr/>
        </p:nvSpPr>
        <p:spPr>
          <a:xfrm>
            <a:off x="11047798" y="129804"/>
            <a:ext cx="992282" cy="305761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sz="2400">
                <a:solidFill>
                  <a:srgbClr val="2E75B6"/>
                </a:solidFill>
                <a:latin typeface="DengXian"/>
                <a:ea typeface="DengXian"/>
              </a:rPr>
              <a:t>智慧行</a:t>
            </a:r>
          </a:p>
        </p:txBody>
      </p:sp>
      <p:sp>
        <p:nvSpPr>
          <p:cNvPr id="25" name=""/>
          <p:cNvSpPr/>
          <p:nvPr/>
        </p:nvSpPr>
        <p:spPr>
          <a:xfrm>
            <a:off x="11099719" y="435565"/>
            <a:ext cx="992283" cy="24230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sz="1600">
                <a:solidFill>
                  <a:srgbClr val="2E75B6"/>
                </a:solidFill>
                <a:latin typeface="Calibri"/>
                <a:ea typeface="Calibri"/>
              </a:rPr>
              <a:t>ZHIHUIXING</a:t>
            </a:r>
          </a:p>
        </p:txBody>
      </p:sp>
      <p:sp>
        <p:nvSpPr>
          <p:cNvPr id="26" name=""/>
          <p:cNvSpPr/>
          <p:nvPr/>
        </p:nvSpPr>
        <p:spPr>
          <a:xfrm>
            <a:off x="8244022" y="1543230"/>
            <a:ext cx="487488" cy="7788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400">
                <a:solidFill>
                  <a:srgbClr val="1C1D08"/>
                </a:solidFill>
                <a:latin typeface="MS Mincho"/>
                <a:ea typeface="MS Mincho"/>
              </a:rPr>
              <a:t>碳中和智能</a:t>
            </a:r>
            <a:r>
              <a:rPr lang="ja" sz="400">
                <a:solidFill>
                  <a:srgbClr val="1C1D08"/>
                </a:solidFill>
                <a:latin typeface="SimSun"/>
                <a:ea typeface="SimSun"/>
              </a:rPr>
              <a:t>检</a:t>
            </a:r>
            <a:r>
              <a:rPr lang="ja" sz="400">
                <a:solidFill>
                  <a:srgbClr val="1C1D08"/>
                </a:solidFill>
                <a:latin typeface="MS Mincho"/>
                <a:ea typeface="MS Mincho"/>
              </a:rPr>
              <a:t>;</a:t>
            </a:r>
          </a:p>
        </p:txBody>
      </p:sp>
      <p:sp>
        <p:nvSpPr>
          <p:cNvPr id="27" name=""/>
          <p:cNvSpPr/>
          <p:nvPr/>
        </p:nvSpPr>
        <p:spPr>
          <a:xfrm>
            <a:off x="6853673" y="2878773"/>
            <a:ext cx="1843222" cy="24230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800">
                <a:solidFill>
                  <a:srgbClr val="FF0000"/>
                </a:solidFill>
                <a:latin typeface="KaiTi"/>
                <a:ea typeface="KaiTi"/>
              </a:rPr>
              <a:t>碳中和智能监测站</a:t>
            </a:r>
          </a:p>
        </p:txBody>
      </p:sp>
      <p:sp>
        <p:nvSpPr>
          <p:cNvPr id="28" name=""/>
          <p:cNvSpPr/>
          <p:nvPr/>
        </p:nvSpPr>
        <p:spPr>
          <a:xfrm>
            <a:off x="9380532" y="2131676"/>
            <a:ext cx="1609575" cy="20768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100">
                <a:latin typeface="MingLiU"/>
                <a:ea typeface="MingLiU"/>
              </a:rPr>
              <a:t>破 中和智能监测站</a:t>
            </a:r>
          </a:p>
        </p:txBody>
      </p:sp>
      <p:sp>
        <p:nvSpPr>
          <p:cNvPr id="29" name=""/>
          <p:cNvSpPr/>
          <p:nvPr/>
        </p:nvSpPr>
        <p:spPr>
          <a:xfrm>
            <a:off x="9328610" y="2397054"/>
            <a:ext cx="1733610" cy="100959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en-US" sz="550">
                <a:latin typeface="Arial"/>
              </a:rPr>
              <a:t>Intelligent </a:t>
            </a:r>
            <a:r>
              <a:rPr lang="en-US" sz="550">
                <a:solidFill>
                  <a:srgbClr val="242524"/>
                </a:solidFill>
                <a:latin typeface="Arial"/>
              </a:rPr>
              <a:t>monitoring station for carbon neutralization</a:t>
            </a:r>
          </a:p>
        </p:txBody>
      </p:sp>
      <p:sp>
        <p:nvSpPr>
          <p:cNvPr id="30" name=""/>
          <p:cNvSpPr/>
          <p:nvPr/>
        </p:nvSpPr>
        <p:spPr>
          <a:xfrm>
            <a:off x="10398776" y="2795121"/>
            <a:ext cx="781711" cy="23076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202416" indent="-241300">
              <a:lnSpc>
                <a:spcPts val="863"/>
              </a:lnSpc>
            </a:pPr>
            <a:r>
              <a:rPr lang="ja" sz="450">
                <a:latin typeface="MingLiU"/>
                <a:ea typeface="MingLiU"/>
              </a:rPr>
              <a:t>湖南省生态坏境斤 二〇二〇年七月</a:t>
            </a:r>
          </a:p>
        </p:txBody>
      </p:sp>
      <p:sp>
        <p:nvSpPr>
          <p:cNvPr id="31" name=""/>
          <p:cNvSpPr/>
          <p:nvPr/>
        </p:nvSpPr>
        <p:spPr>
          <a:xfrm>
            <a:off x="9302649" y="4929683"/>
            <a:ext cx="1782648" cy="196149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600">
                <a:latin typeface="KaiTi"/>
                <a:ea typeface="KaiTi"/>
              </a:rPr>
              <a:t>1+*</a:t>
            </a:r>
            <a:r>
              <a:rPr lang="ja" sz="1100">
                <a:latin typeface="MingLiU"/>
                <a:ea typeface="MingLiU"/>
              </a:rPr>
              <a:t>光伏运维工作站</a:t>
            </a:r>
          </a:p>
        </p:txBody>
      </p:sp>
      <p:sp>
        <p:nvSpPr>
          <p:cNvPr id="32" name=""/>
          <p:cNvSpPr/>
          <p:nvPr/>
        </p:nvSpPr>
        <p:spPr>
          <a:xfrm>
            <a:off x="7113282" y="4090281"/>
            <a:ext cx="1696111" cy="444219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/>
            <a:r>
              <a:rPr lang="ja" sz="700">
                <a:solidFill>
                  <a:srgbClr val="D33A4D"/>
                </a:solidFill>
                <a:latin typeface="Arial"/>
                <a:ea typeface="Arial"/>
              </a:rPr>
              <a:t>2</a:t>
            </a:r>
            <a:r>
              <a:rPr lang="ja" sz="700">
                <a:latin typeface="Arial"/>
                <a:ea typeface="Arial"/>
              </a:rPr>
              <a:t>(</a:t>
            </a:r>
            <a:r>
              <a:rPr lang="ja" sz="700">
                <a:solidFill>
                  <a:srgbClr val="D33A4D"/>
                </a:solidFill>
                <a:latin typeface="Arial"/>
                <a:ea typeface="Arial"/>
              </a:rPr>
              <a:t>^ "1</a:t>
            </a:r>
            <a:r>
              <a:rPr lang="ja" baseline="-25000" sz="700">
                <a:solidFill>
                  <a:srgbClr val="D33A4D"/>
                </a:solidFill>
                <a:latin typeface="Arial"/>
                <a:ea typeface="Arial"/>
              </a:rPr>
              <a:t>+</a:t>
            </a:r>
            <a:r>
              <a:rPr lang="ja" sz="600">
                <a:solidFill>
                  <a:srgbClr val="D33A4D"/>
                </a:solidFill>
                <a:latin typeface="MingLiU"/>
                <a:ea typeface="MingLiU"/>
              </a:rPr>
              <a:t>乂"|</a:t>
            </a:r>
            <a:r>
              <a:rPr lang="ja" sz="600">
                <a:solidFill>
                  <a:srgbClr val="D86574"/>
                </a:solidFill>
                <a:latin typeface="MingLiU"/>
                <a:ea typeface="MingLiU"/>
              </a:rPr>
              <a:t>光</a:t>
            </a:r>
            <a:r>
              <a:rPr lang="ja" sz="600">
                <a:solidFill>
                  <a:srgbClr val="D33A4D"/>
                </a:solidFill>
                <a:latin typeface="MingLiU"/>
                <a:ea typeface="MingLiU"/>
              </a:rPr>
              <a:t>伏电站运毡职业技能等级考试</a:t>
            </a:r>
          </a:p>
          <a:p>
            <a:pPr indent="0"/>
            <a:r>
              <a:rPr lang="ja" sz="600">
                <a:solidFill>
                  <a:srgbClr val="0AF5F5"/>
                </a:solidFill>
                <a:latin typeface="MingLiU"/>
                <a:ea typeface="MingLiU"/>
              </a:rPr>
              <a:t>▼   </a:t>
            </a:r>
            <a:r>
              <a:rPr lang="ja" sz="600">
                <a:solidFill>
                  <a:srgbClr val="30DDD6"/>
                </a:solidFill>
                <a:latin typeface="MingLiU"/>
                <a:ea typeface="MingLiU"/>
              </a:rPr>
              <a:t>▲</a:t>
            </a:r>
            <a:r>
              <a:rPr lang="ja" sz="600">
                <a:latin typeface="MingLiU"/>
                <a:ea typeface="MingLiU"/>
              </a:rPr>
              <a:t>(</a:t>
            </a:r>
            <a:r>
              <a:rPr lang="ja" sz="600">
                <a:solidFill>
                  <a:srgbClr val="30DDD6"/>
                </a:solidFill>
                <a:latin typeface="MingLiU"/>
                <a:ea typeface="MingLiU"/>
              </a:rPr>
              <a:t>中</a:t>
            </a:r>
            <a:r>
              <a:rPr lang="ja" sz="600">
                <a:solidFill>
                  <a:srgbClr val="D86574"/>
                </a:solidFill>
                <a:latin typeface="MingLiU"/>
                <a:ea typeface="MingLiU"/>
              </a:rPr>
              <a:t>级</a:t>
            </a:r>
            <a:r>
              <a:rPr lang="ja" sz="600">
                <a:latin typeface="MingLiU"/>
                <a:ea typeface="MingLiU"/>
              </a:rPr>
              <a:t>)</a:t>
            </a:r>
          </a:p>
          <a:p>
            <a:pPr indent="177800"/>
            <a:r>
              <a:rPr lang="ja" sz="450">
                <a:solidFill>
                  <a:srgbClr val="17B9B5"/>
                </a:solidFill>
                <a:latin typeface="KaiTi"/>
                <a:ea typeface="KaiTi"/>
              </a:rPr>
              <a:t>—&gt;—▲铁路科技职业技术学-考点</a:t>
            </a:r>
          </a:p>
        </p:txBody>
      </p:sp>
      <p:sp>
        <p:nvSpPr>
          <p:cNvPr id="33" name=""/>
          <p:cNvSpPr/>
          <p:nvPr/>
        </p:nvSpPr>
        <p:spPr>
          <a:xfrm>
            <a:off x="6969054" y="5901774"/>
            <a:ext cx="1949951" cy="24807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700">
                <a:solidFill>
                  <a:srgbClr val="FF0000"/>
                </a:solidFill>
                <a:latin typeface="Times New Roman"/>
                <a:ea typeface="Times New Roman"/>
              </a:rPr>
              <a:t>ı+x</a:t>
            </a:r>
            <a:r>
              <a:rPr lang="ja" sz="1800">
                <a:solidFill>
                  <a:srgbClr val="FF0000"/>
                </a:solidFill>
                <a:latin typeface="DengXian"/>
                <a:ea typeface="DengXian"/>
              </a:rPr>
              <a:t>光伏运维工作站</a:t>
            </a:r>
          </a:p>
        </p:txBody>
      </p:sp>
      <p:sp>
        <p:nvSpPr>
          <p:cNvPr id="34" name=""/>
          <p:cNvSpPr/>
          <p:nvPr/>
        </p:nvSpPr>
        <p:spPr>
          <a:xfrm>
            <a:off x="9239189" y="5443131"/>
            <a:ext cx="1825916" cy="227879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850">
                <a:solidFill>
                  <a:srgbClr val="1C1D08"/>
                </a:solidFill>
                <a:latin typeface="MingLiU"/>
                <a:ea typeface="MingLiU"/>
              </a:rPr>
              <a:t>湖南省</a:t>
            </a:r>
            <a:r>
              <a:rPr lang="ja" sz="850">
                <a:latin typeface="MingLiU"/>
                <a:ea typeface="MingLiU"/>
              </a:rPr>
              <a:t>生</a:t>
            </a:r>
            <a:r>
              <a:rPr lang="ja" sz="850">
                <a:solidFill>
                  <a:srgbClr val="1C1D08"/>
                </a:solidFill>
                <a:latin typeface="MingLiU"/>
                <a:ea typeface="MingLiU"/>
              </a:rPr>
              <a:t>态环境厅</a:t>
            </a:r>
            <a:r>
              <a:rPr lang="ja" sz="850">
                <a:latin typeface="MingLiU"/>
                <a:ea typeface="MingLiU"/>
              </a:rPr>
              <a:t>ハ</a:t>
            </a:r>
            <a:r>
              <a:rPr lang="ja" sz="850">
                <a:solidFill>
                  <a:srgbClr val="1C1D08"/>
                </a:solidFill>
                <a:latin typeface="MingLiU"/>
                <a:ea typeface="MingLiU"/>
              </a:rPr>
              <a:t>ぼ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10302240" y="36576"/>
            <a:ext cx="725424" cy="755904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0" y="1216152"/>
            <a:ext cx="12192000" cy="4507992"/>
          </a:xfrm>
          <a:prstGeom prst="rect">
            <a:avLst/>
          </a:prstGeom>
        </p:spPr>
      </p:pic>
      <p:sp>
        <p:nvSpPr>
          <p:cNvPr id="4" name=""/>
          <p:cNvSpPr/>
          <p:nvPr/>
        </p:nvSpPr>
        <p:spPr>
          <a:xfrm>
            <a:off x="521208" y="481584"/>
            <a:ext cx="3203448" cy="335280"/>
          </a:xfrm>
          <a:prstGeom prst="rect">
            <a:avLst/>
          </a:prstGeom>
          <a:solidFill>
            <a:srgbClr val="1D3D6E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b="1" sz="2400">
                <a:solidFill>
                  <a:srgbClr val="D9EDE6"/>
                </a:solidFill>
                <a:latin typeface="Microsoft YaHei"/>
                <a:ea typeface="Microsoft YaHei"/>
              </a:rPr>
              <a:t>主营业务与目标客户</a:t>
            </a:r>
          </a:p>
        </p:txBody>
      </p:sp>
      <p:sp>
        <p:nvSpPr>
          <p:cNvPr id="6" name=""/>
          <p:cNvSpPr/>
          <p:nvPr/>
        </p:nvSpPr>
        <p:spPr>
          <a:xfrm>
            <a:off x="10896600" y="124968"/>
            <a:ext cx="1139952" cy="30784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sz="2400">
                <a:solidFill>
                  <a:srgbClr val="2E75B6"/>
                </a:solidFill>
                <a:latin typeface="DengXian"/>
                <a:ea typeface="DengXian"/>
              </a:rPr>
              <a:t>智慧行</a:t>
            </a:r>
          </a:p>
        </p:txBody>
      </p:sp>
      <p:sp>
        <p:nvSpPr>
          <p:cNvPr id="7" name=""/>
          <p:cNvSpPr/>
          <p:nvPr/>
        </p:nvSpPr>
        <p:spPr>
          <a:xfrm>
            <a:off x="10948416" y="542544"/>
            <a:ext cx="1146048" cy="13411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600">
                <a:solidFill>
                  <a:srgbClr val="2E75B6"/>
                </a:solidFill>
                <a:latin typeface="Calibri"/>
                <a:ea typeface="Calibri"/>
              </a:rPr>
              <a:t>:ZHIHUIXING</a:t>
            </a:r>
          </a:p>
        </p:txBody>
      </p:sp>
      <p:sp>
        <p:nvSpPr>
          <p:cNvPr id="8" name=""/>
          <p:cNvSpPr/>
          <p:nvPr/>
        </p:nvSpPr>
        <p:spPr>
          <a:xfrm>
            <a:off x="1066800" y="2130552"/>
            <a:ext cx="204216" cy="23469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b="1" sz="2400">
                <a:solidFill>
                  <a:srgbClr val="3E6BA0"/>
                </a:solidFill>
                <a:latin typeface="KaiTi"/>
                <a:ea typeface="KaiTi"/>
              </a:rPr>
              <a:t>V</a:t>
            </a:r>
          </a:p>
        </p:txBody>
      </p:sp>
      <p:sp>
        <p:nvSpPr>
          <p:cNvPr id="9" name=""/>
          <p:cNvSpPr/>
          <p:nvPr/>
        </p:nvSpPr>
        <p:spPr>
          <a:xfrm>
            <a:off x="1021080" y="4791456"/>
            <a:ext cx="1908048" cy="35661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3100">
                <a:solidFill>
                  <a:srgbClr val="00B0F0"/>
                </a:solidFill>
                <a:latin typeface="KaiTi"/>
                <a:ea typeface="KaiTi"/>
              </a:rPr>
              <a:t>智慧运维</a:t>
            </a:r>
          </a:p>
        </p:txBody>
      </p:sp>
      <p:sp>
        <p:nvSpPr>
          <p:cNvPr id="10" name=""/>
          <p:cNvSpPr/>
          <p:nvPr/>
        </p:nvSpPr>
        <p:spPr>
          <a:xfrm>
            <a:off x="4895088" y="4800600"/>
            <a:ext cx="2438400" cy="326136"/>
          </a:xfrm>
          <a:prstGeom prst="rect">
            <a:avLst/>
          </a:prstGeom>
          <a:solidFill>
            <a:srgbClr val="0F4971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3100">
                <a:solidFill>
                  <a:srgbClr val="FFFFFF"/>
                </a:solidFill>
                <a:latin typeface="KaiTi"/>
                <a:ea typeface="KaiTi"/>
              </a:rPr>
              <a:t>共享资源整合</a:t>
            </a:r>
          </a:p>
        </p:txBody>
      </p:sp>
      <p:sp>
        <p:nvSpPr>
          <p:cNvPr id="11" name=""/>
          <p:cNvSpPr/>
          <p:nvPr/>
        </p:nvSpPr>
        <p:spPr>
          <a:xfrm>
            <a:off x="9040368" y="4824984"/>
            <a:ext cx="2432304" cy="326136"/>
          </a:xfrm>
          <a:prstGeom prst="rect">
            <a:avLst/>
          </a:prstGeom>
          <a:solidFill>
            <a:srgbClr val="BC243B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3100">
                <a:solidFill>
                  <a:srgbClr val="FFFFFF"/>
                </a:solidFill>
                <a:latin typeface="KaiTi"/>
                <a:ea typeface="KaiTi"/>
              </a:rPr>
              <a:t>煤体文化宣传</a:t>
            </a:r>
          </a:p>
        </p:txBody>
      </p:sp>
      <p:sp>
        <p:nvSpPr>
          <p:cNvPr id="12" name=""/>
          <p:cNvSpPr/>
          <p:nvPr/>
        </p:nvSpPr>
        <p:spPr>
          <a:xfrm>
            <a:off x="637032" y="5711952"/>
            <a:ext cx="2721864" cy="46329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ctr" indent="0"/>
            <a:r>
              <a:rPr lang="ja" sz="3600">
                <a:solidFill>
                  <a:srgbClr val="00B0F0"/>
                </a:solidFill>
                <a:latin typeface="KaiTi"/>
                <a:ea typeface="KaiTi"/>
              </a:rPr>
              <a:t>共享单车企业</a:t>
            </a:r>
          </a:p>
        </p:txBody>
      </p:sp>
      <p:sp>
        <p:nvSpPr>
          <p:cNvPr id="13" name=""/>
          <p:cNvSpPr/>
          <p:nvPr/>
        </p:nvSpPr>
        <p:spPr>
          <a:xfrm>
            <a:off x="4760976" y="5718048"/>
            <a:ext cx="2721864" cy="45415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3600">
                <a:solidFill>
                  <a:srgbClr val="00B0F0"/>
                </a:solidFill>
                <a:latin typeface="KaiTi"/>
                <a:ea typeface="KaiTi"/>
              </a:rPr>
              <a:t>共享资源企业</a:t>
            </a:r>
          </a:p>
        </p:txBody>
      </p:sp>
      <p:sp>
        <p:nvSpPr>
          <p:cNvPr id="14" name=""/>
          <p:cNvSpPr/>
          <p:nvPr/>
        </p:nvSpPr>
        <p:spPr>
          <a:xfrm>
            <a:off x="8705088" y="5757672"/>
            <a:ext cx="3176016" cy="35661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ctr" indent="0"/>
            <a:r>
              <a:rPr lang="ja" sz="2800">
                <a:solidFill>
                  <a:srgbClr val="00B0F0"/>
                </a:solidFill>
                <a:latin typeface="KaiTi"/>
                <a:ea typeface="KaiTi"/>
              </a:rPr>
              <a:t>需要宣传服务的甲方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81642" y="58782"/>
            <a:ext cx="3742509" cy="881743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4725488" y="68580"/>
            <a:ext cx="2860766" cy="2815045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PictId2"/>
          <a:stretch>
            <a:fillRect/>
          </a:stretch>
        </p:blipFill>
        <p:spPr>
          <a:xfrm>
            <a:off x="10189028" y="0"/>
            <a:ext cx="937260" cy="894805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PictId3"/>
          <a:stretch>
            <a:fillRect/>
          </a:stretch>
        </p:blipFill>
        <p:spPr>
          <a:xfrm>
            <a:off x="7925888" y="901337"/>
            <a:ext cx="3203666" cy="1701437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PictId4"/>
          <a:stretch>
            <a:fillRect/>
          </a:stretch>
        </p:blipFill>
        <p:spPr>
          <a:xfrm>
            <a:off x="744582" y="3422468"/>
            <a:ext cx="8363495" cy="3412672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PictId5"/>
          <a:stretch>
            <a:fillRect/>
          </a:stretch>
        </p:blipFill>
        <p:spPr>
          <a:xfrm>
            <a:off x="11622677" y="4640580"/>
            <a:ext cx="248194" cy="248194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>
          <a:blip r:embed="rPictId6"/>
          <a:stretch>
            <a:fillRect/>
          </a:stretch>
        </p:blipFill>
        <p:spPr>
          <a:xfrm>
            <a:off x="6149340" y="4872445"/>
            <a:ext cx="1234440" cy="1156063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>
          <a:blip r:embed="rPictId7"/>
          <a:stretch>
            <a:fillRect/>
          </a:stretch>
        </p:blipFill>
        <p:spPr>
          <a:xfrm>
            <a:off x="8210005" y="4709160"/>
            <a:ext cx="3069772" cy="2103120"/>
          </a:xfrm>
          <a:prstGeom prst="rect">
            <a:avLst/>
          </a:prstGeom>
        </p:spPr>
      </p:pic>
      <p:sp>
        <p:nvSpPr>
          <p:cNvPr id="10" name=""/>
          <p:cNvSpPr/>
          <p:nvPr/>
        </p:nvSpPr>
        <p:spPr>
          <a:xfrm>
            <a:off x="894805" y="2919548"/>
            <a:ext cx="2050869" cy="427809"/>
          </a:xfrm>
          <a:prstGeom prst="rect">
            <a:avLst/>
          </a:prstGeom>
          <a:solidFill>
            <a:srgbClr val="012060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3200">
                <a:solidFill>
                  <a:srgbClr val="FFFFFF"/>
                </a:solidFill>
                <a:latin typeface="Microsoft YaHei"/>
                <a:ea typeface="Microsoft YaHei"/>
              </a:rPr>
              <a:t>智慧行运维</a:t>
            </a:r>
          </a:p>
        </p:txBody>
      </p:sp>
      <p:sp>
        <p:nvSpPr>
          <p:cNvPr id="11" name=""/>
          <p:cNvSpPr/>
          <p:nvPr/>
        </p:nvSpPr>
        <p:spPr>
          <a:xfrm>
            <a:off x="5261065" y="2958737"/>
            <a:ext cx="1645920" cy="418011"/>
          </a:xfrm>
          <a:prstGeom prst="rect">
            <a:avLst/>
          </a:prstGeom>
          <a:solidFill>
            <a:srgbClr val="012060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3200">
                <a:solidFill>
                  <a:srgbClr val="FFFFFF"/>
                </a:solidFill>
                <a:latin typeface="Microsoft YaHei"/>
                <a:ea typeface="Microsoft YaHei"/>
              </a:rPr>
              <a:t>合作伙伴</a:t>
            </a:r>
          </a:p>
        </p:txBody>
      </p:sp>
      <p:sp>
        <p:nvSpPr>
          <p:cNvPr id="12" name=""/>
          <p:cNvSpPr/>
          <p:nvPr/>
        </p:nvSpPr>
        <p:spPr>
          <a:xfrm>
            <a:off x="9712234" y="2929345"/>
            <a:ext cx="1632857" cy="431075"/>
          </a:xfrm>
          <a:prstGeom prst="rect">
            <a:avLst/>
          </a:prstGeom>
          <a:solidFill>
            <a:srgbClr val="012060"/>
          </a:solidFill>
        </p:spPr>
        <p:txBody>
          <a:bodyPr lIns="0" tIns="0" rIns="0" bIns="0" wrap="none">
            <a:noAutofit/>
          </a:bodyPr>
          <a:p>
            <a:pPr algn="just" indent="0"/>
            <a:r>
              <a:rPr lang="ja" sz="3200">
                <a:solidFill>
                  <a:srgbClr val="FFFFFF"/>
                </a:solidFill>
                <a:latin typeface="Microsoft YaHei"/>
                <a:ea typeface="Microsoft YaHei"/>
              </a:rPr>
              <a:t>收费标准</a:t>
            </a:r>
          </a:p>
        </p:txBody>
      </p:sp>
      <p:sp>
        <p:nvSpPr>
          <p:cNvPr id="13" name=""/>
          <p:cNvSpPr/>
          <p:nvPr/>
        </p:nvSpPr>
        <p:spPr>
          <a:xfrm>
            <a:off x="10829108" y="130628"/>
            <a:ext cx="1267097" cy="561703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algn="r" indent="0"/>
            <a:r>
              <a:rPr lang="ja" sz="2400">
                <a:solidFill>
                  <a:srgbClr val="2E75B6"/>
                </a:solidFill>
                <a:latin typeface="DengXian"/>
                <a:ea typeface="DengXian"/>
              </a:rPr>
              <a:t>智慧行</a:t>
            </a:r>
          </a:p>
          <a:p>
            <a:pPr algn="r" indent="0"/>
            <a:r>
              <a:rPr lang="ja" sz="1600">
                <a:solidFill>
                  <a:srgbClr val="2E75B6"/>
                </a:solidFill>
                <a:latin typeface="Calibri"/>
                <a:ea typeface="Calibri"/>
              </a:rPr>
              <a:t>/ ZHIHUIXING</a:t>
            </a:r>
          </a:p>
        </p:txBody>
      </p:sp>
      <p:sp>
        <p:nvSpPr>
          <p:cNvPr id="14" name=""/>
          <p:cNvSpPr/>
          <p:nvPr/>
        </p:nvSpPr>
        <p:spPr>
          <a:xfrm>
            <a:off x="1178922" y="4558937"/>
            <a:ext cx="1214846" cy="306977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2400">
                <a:latin typeface="KaiTi"/>
                <a:ea typeface="KaiTi"/>
              </a:rPr>
              <a:t>智能调度</a:t>
            </a:r>
          </a:p>
        </p:txBody>
      </p:sp>
      <p:sp>
        <p:nvSpPr>
          <p:cNvPr id="15" name=""/>
          <p:cNvSpPr/>
          <p:nvPr/>
        </p:nvSpPr>
        <p:spPr>
          <a:xfrm>
            <a:off x="1178922" y="3673928"/>
            <a:ext cx="1218112" cy="747849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spcAft>
                <a:spcPts val="490"/>
              </a:spcAft>
            </a:pPr>
            <a:r>
              <a:rPr lang="ja" sz="2400">
                <a:latin typeface="KaiTi"/>
                <a:ea typeface="KaiTi"/>
              </a:rPr>
              <a:t>智能充电</a:t>
            </a:r>
          </a:p>
          <a:p>
            <a:pPr indent="0"/>
            <a:r>
              <a:rPr lang="ja" sz="2400">
                <a:latin typeface="KaiTi"/>
                <a:ea typeface="KaiTi"/>
              </a:rPr>
              <a:t>智能維修</a:t>
            </a:r>
          </a:p>
        </p:txBody>
      </p:sp>
      <p:sp>
        <p:nvSpPr>
          <p:cNvPr id="16" name=""/>
          <p:cNvSpPr/>
          <p:nvPr/>
        </p:nvSpPr>
        <p:spPr>
          <a:xfrm>
            <a:off x="806631" y="6642462"/>
            <a:ext cx="555171" cy="107769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850">
                <a:solidFill>
                  <a:srgbClr val="989898"/>
                </a:solidFill>
                <a:latin typeface="MingLiU"/>
                <a:ea typeface="MingLiU"/>
              </a:rPr>
              <a:t>越</a:t>
            </a:r>
            <a:r>
              <a:rPr lang="ja" sz="850">
                <a:solidFill>
                  <a:srgbClr val="465E7E"/>
                </a:solidFill>
                <a:latin typeface="MingLiU"/>
                <a:ea typeface="MingLiU"/>
              </a:rPr>
              <a:t>酮祕</a:t>
            </a:r>
            <a:r>
              <a:rPr lang="ja" sz="850">
                <a:solidFill>
                  <a:srgbClr val="2E75B6"/>
                </a:solidFill>
                <a:latin typeface="MingLiU"/>
                <a:ea typeface="MingLiU"/>
              </a:rPr>
              <a:t>な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10189464" y="0"/>
            <a:ext cx="935736" cy="896112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478536" y="1865376"/>
            <a:ext cx="3051048" cy="2167128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PictId2"/>
          <a:stretch>
            <a:fillRect/>
          </a:stretch>
        </p:blipFill>
        <p:spPr>
          <a:xfrm>
            <a:off x="4364736" y="1908048"/>
            <a:ext cx="3051048" cy="2170176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PictId3"/>
          <a:stretch>
            <a:fillRect/>
          </a:stretch>
        </p:blipFill>
        <p:spPr>
          <a:xfrm>
            <a:off x="893064" y="4885944"/>
            <a:ext cx="1304544" cy="966216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PictId4"/>
          <a:stretch>
            <a:fillRect/>
          </a:stretch>
        </p:blipFill>
        <p:spPr>
          <a:xfrm>
            <a:off x="3124200" y="4456176"/>
            <a:ext cx="1301496" cy="1527048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PictId5"/>
          <a:stretch>
            <a:fillRect/>
          </a:stretch>
        </p:blipFill>
        <p:spPr>
          <a:xfrm>
            <a:off x="5236464" y="4910328"/>
            <a:ext cx="1307592" cy="966216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>
          <a:blip r:embed="rPictId6"/>
          <a:stretch>
            <a:fillRect/>
          </a:stretch>
        </p:blipFill>
        <p:spPr>
          <a:xfrm>
            <a:off x="7967472" y="1356360"/>
            <a:ext cx="3931920" cy="2429256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>
          <a:blip r:embed="rPictId7"/>
          <a:stretch>
            <a:fillRect/>
          </a:stretch>
        </p:blipFill>
        <p:spPr>
          <a:xfrm>
            <a:off x="7924800" y="5337048"/>
            <a:ext cx="1225296" cy="207264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>
          <a:blip r:embed="rPictId8"/>
          <a:stretch>
            <a:fillRect/>
          </a:stretch>
        </p:blipFill>
        <p:spPr>
          <a:xfrm>
            <a:off x="11042904" y="5827776"/>
            <a:ext cx="978408" cy="877824"/>
          </a:xfrm>
          <a:prstGeom prst="rect">
            <a:avLst/>
          </a:prstGeom>
        </p:spPr>
      </p:pic>
      <p:sp>
        <p:nvSpPr>
          <p:cNvPr id="11" name=""/>
          <p:cNvSpPr/>
          <p:nvPr/>
        </p:nvSpPr>
        <p:spPr>
          <a:xfrm>
            <a:off x="896112" y="441960"/>
            <a:ext cx="2468880" cy="381000"/>
          </a:xfrm>
          <a:prstGeom prst="rect">
            <a:avLst/>
          </a:prstGeom>
          <a:solidFill>
            <a:srgbClr val="1D3D6E"/>
          </a:solidFill>
        </p:spPr>
        <p:txBody>
          <a:bodyPr lIns="0" tIns="0" rIns="0" bIns="0" wrap="none">
            <a:noAutofit/>
          </a:bodyPr>
          <a:p>
            <a:pPr algn="ctr" indent="0">
              <a:spcBef>
                <a:spcPts val="350"/>
              </a:spcBef>
            </a:pPr>
            <a:r>
              <a:rPr lang="ja" b="1" sz="2800">
                <a:solidFill>
                  <a:srgbClr val="D9EDE6"/>
                </a:solidFill>
                <a:latin typeface="Microsoft YaHei"/>
                <a:ea typeface="Microsoft YaHei"/>
              </a:rPr>
              <a:t>共享资源整合</a:t>
            </a:r>
          </a:p>
        </p:txBody>
      </p:sp>
      <p:sp>
        <p:nvSpPr>
          <p:cNvPr id="12" name=""/>
          <p:cNvSpPr/>
          <p:nvPr/>
        </p:nvSpPr>
        <p:spPr>
          <a:xfrm>
            <a:off x="10283952" y="21336"/>
            <a:ext cx="1810512" cy="78638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algn="just" indent="0">
              <a:spcAft>
                <a:spcPts val="280"/>
              </a:spcAft>
            </a:pPr>
            <a:r>
              <a:rPr lang="ja" sz="2400">
                <a:solidFill>
                  <a:srgbClr val="2E75B6"/>
                </a:solidFill>
                <a:latin typeface="DengXian"/>
                <a:ea typeface="DengXian"/>
              </a:rPr>
              <a:t>@</a:t>
            </a:r>
            <a:r>
              <a:rPr lang="ja" sz="2400">
                <a:solidFill>
                  <a:srgbClr val="2E75B6"/>
                </a:solidFill>
                <a:latin typeface="DengXian"/>
                <a:ea typeface="DengXian"/>
              </a:rPr>
              <a:t>智慧行</a:t>
            </a:r>
          </a:p>
          <a:p>
            <a:pPr algn="r" indent="0">
              <a:lnSpc>
                <a:spcPct val="97000"/>
              </a:lnSpc>
            </a:pPr>
            <a:r>
              <a:rPr lang="ja" sz="1600">
                <a:solidFill>
                  <a:srgbClr val="2E75B6"/>
                </a:solidFill>
                <a:latin typeface="Calibri"/>
                <a:ea typeface="Calibri"/>
              </a:rPr>
              <a:t>ZHIHUIXING</a:t>
            </a:r>
          </a:p>
        </p:txBody>
      </p:sp>
      <p:sp>
        <p:nvSpPr>
          <p:cNvPr id="13" name=""/>
          <p:cNvSpPr/>
          <p:nvPr/>
        </p:nvSpPr>
        <p:spPr>
          <a:xfrm>
            <a:off x="2240280" y="1185672"/>
            <a:ext cx="3462528" cy="42367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b="1" sz="3200">
                <a:latin typeface="SimHei"/>
                <a:ea typeface="SimHei"/>
              </a:rPr>
              <a:t>因地制宜,按需供配</a:t>
            </a:r>
          </a:p>
        </p:txBody>
      </p:sp>
      <p:sp>
        <p:nvSpPr>
          <p:cNvPr id="14" name=""/>
          <p:cNvSpPr/>
          <p:nvPr/>
        </p:nvSpPr>
        <p:spPr>
          <a:xfrm>
            <a:off x="880872" y="2700528"/>
            <a:ext cx="509016" cy="17983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400">
                <a:solidFill>
                  <a:srgbClr val="242524"/>
                </a:solidFill>
                <a:latin typeface="Arial"/>
                <a:ea typeface="Arial"/>
              </a:rPr>
              <a:t>023</a:t>
            </a:r>
          </a:p>
        </p:txBody>
      </p:sp>
      <p:sp>
        <p:nvSpPr>
          <p:cNvPr id="15" name=""/>
          <p:cNvSpPr/>
          <p:nvPr/>
        </p:nvSpPr>
        <p:spPr>
          <a:xfrm>
            <a:off x="816864" y="2944368"/>
            <a:ext cx="397764" cy="33985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spcAft>
                <a:spcPts val="490"/>
              </a:spcAft>
            </a:pPr>
            <a:r>
              <a:rPr lang="ja" sz="400">
                <a:solidFill>
                  <a:srgbClr val="242524"/>
                </a:solidFill>
                <a:latin typeface="Arial"/>
                <a:ea typeface="Arial"/>
              </a:rPr>
              <a:t>■■ ---------------</a:t>
            </a:r>
          </a:p>
          <a:p>
            <a:pPr indent="0"/>
            <a:r>
              <a:rPr lang="ja" sz="1100">
                <a:solidFill>
                  <a:srgbClr val="465E7E"/>
                </a:solidFill>
                <a:latin typeface="MS Mincho"/>
                <a:ea typeface="MS Mincho"/>
              </a:rPr>
              <a:t>。</a:t>
            </a:r>
            <a:r>
              <a:rPr lang="ja" sz="400">
                <a:solidFill>
                  <a:srgbClr val="404040"/>
                </a:solidFill>
                <a:latin typeface="Arial"/>
                <a:ea typeface="Arial"/>
              </a:rPr>
              <a:t>V*</a:t>
            </a:r>
          </a:p>
        </p:txBody>
      </p:sp>
      <p:sp>
        <p:nvSpPr>
          <p:cNvPr id="16" name=""/>
          <p:cNvSpPr/>
          <p:nvPr/>
        </p:nvSpPr>
        <p:spPr>
          <a:xfrm>
            <a:off x="938784" y="2386584"/>
            <a:ext cx="1060704" cy="19202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200">
                <a:solidFill>
                  <a:srgbClr val="242524"/>
                </a:solidFill>
                <a:latin typeface="MS Mincho"/>
                <a:ea typeface="MS Mincho"/>
              </a:rPr>
              <a:t>共享充</a:t>
            </a:r>
            <a:r>
              <a:rPr lang="ja" sz="1200">
                <a:solidFill>
                  <a:srgbClr val="242524"/>
                </a:solidFill>
                <a:latin typeface="SimSun"/>
                <a:ea typeface="SimSun"/>
              </a:rPr>
              <a:t>电</a:t>
            </a:r>
            <a:r>
              <a:rPr lang="ja" sz="1200">
                <a:solidFill>
                  <a:srgbClr val="242524"/>
                </a:solidFill>
                <a:latin typeface="MS Mincho"/>
                <a:ea typeface="MS Mincho"/>
              </a:rPr>
              <a:t>宝</a:t>
            </a:r>
          </a:p>
        </p:txBody>
      </p:sp>
      <p:sp>
        <p:nvSpPr>
          <p:cNvPr id="17" name=""/>
          <p:cNvSpPr/>
          <p:nvPr/>
        </p:nvSpPr>
        <p:spPr>
          <a:xfrm>
            <a:off x="1197864" y="4309872"/>
            <a:ext cx="1511808" cy="31394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2400">
                <a:latin typeface="KaiTi"/>
                <a:ea typeface="KaiTi"/>
              </a:rPr>
              <a:t>共享充电宝</a:t>
            </a:r>
          </a:p>
        </p:txBody>
      </p:sp>
      <p:sp>
        <p:nvSpPr>
          <p:cNvPr id="18" name=""/>
          <p:cNvSpPr/>
          <p:nvPr/>
        </p:nvSpPr>
        <p:spPr>
          <a:xfrm>
            <a:off x="5132832" y="4309872"/>
            <a:ext cx="1222248" cy="31394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2400">
                <a:latin typeface="KaiTi"/>
                <a:ea typeface="KaiTi"/>
              </a:rPr>
              <a:t>共享雨具</a:t>
            </a:r>
          </a:p>
        </p:txBody>
      </p:sp>
      <p:sp>
        <p:nvSpPr>
          <p:cNvPr id="19" name=""/>
          <p:cNvSpPr/>
          <p:nvPr/>
        </p:nvSpPr>
        <p:spPr>
          <a:xfrm>
            <a:off x="755904" y="6211824"/>
            <a:ext cx="5922264" cy="31699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2400">
                <a:latin typeface="KaiTi"/>
                <a:ea typeface="KaiTi"/>
              </a:rPr>
              <a:t>共享打印机  共享贩卖机  共享电子秤</a:t>
            </a:r>
          </a:p>
        </p:txBody>
      </p:sp>
      <p:sp>
        <p:nvSpPr>
          <p:cNvPr id="20" name=""/>
          <p:cNvSpPr/>
          <p:nvPr/>
        </p:nvSpPr>
        <p:spPr>
          <a:xfrm>
            <a:off x="8574024" y="4187952"/>
            <a:ext cx="2106168" cy="31394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2400">
                <a:latin typeface="KaiTi"/>
                <a:ea typeface="KaiTi"/>
              </a:rPr>
              <a:t>共享收益分配图</a:t>
            </a:r>
          </a:p>
        </p:txBody>
      </p:sp>
      <p:sp>
        <p:nvSpPr>
          <p:cNvPr id="21" name=""/>
          <p:cNvSpPr/>
          <p:nvPr/>
        </p:nvSpPr>
        <p:spPr>
          <a:xfrm>
            <a:off x="7705344" y="6211824"/>
            <a:ext cx="1819656" cy="31394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just" indent="0"/>
            <a:r>
              <a:rPr lang="ja" sz="2400">
                <a:latin typeface="KaiTi"/>
                <a:ea typeface="KaiTi"/>
              </a:rPr>
              <a:t>其他共享产品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76200" y="54864"/>
            <a:ext cx="3752088" cy="886968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10302240" y="36576"/>
            <a:ext cx="725424" cy="755904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PictId2"/>
          <a:stretch>
            <a:fillRect/>
          </a:stretch>
        </p:blipFill>
        <p:spPr>
          <a:xfrm>
            <a:off x="451104" y="4581144"/>
            <a:ext cx="6178296" cy="225552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PictId3"/>
          <a:stretch>
            <a:fillRect/>
          </a:stretch>
        </p:blipFill>
        <p:spPr>
          <a:xfrm>
            <a:off x="1234440" y="1844040"/>
            <a:ext cx="4428744" cy="2944368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PictId4"/>
          <a:stretch>
            <a:fillRect/>
          </a:stretch>
        </p:blipFill>
        <p:spPr>
          <a:xfrm>
            <a:off x="7345680" y="1920240"/>
            <a:ext cx="4276344" cy="2798064"/>
          </a:xfrm>
          <a:prstGeom prst="rect">
            <a:avLst/>
          </a:prstGeom>
        </p:spPr>
      </p:pic>
      <p:sp>
        <p:nvSpPr>
          <p:cNvPr id="7" name=""/>
          <p:cNvSpPr/>
          <p:nvPr/>
        </p:nvSpPr>
        <p:spPr>
          <a:xfrm>
            <a:off x="2453640" y="1136904"/>
            <a:ext cx="1844040" cy="32613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b="1" sz="2400">
                <a:latin typeface="DengXian"/>
                <a:ea typeface="DengXian"/>
              </a:rPr>
              <a:t>公益媒体宣传</a:t>
            </a:r>
          </a:p>
        </p:txBody>
      </p:sp>
      <p:sp>
        <p:nvSpPr>
          <p:cNvPr id="8" name=""/>
          <p:cNvSpPr/>
          <p:nvPr/>
        </p:nvSpPr>
        <p:spPr>
          <a:xfrm>
            <a:off x="8945880" y="1170432"/>
            <a:ext cx="1527048" cy="32613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b="1" sz="2400">
                <a:latin typeface="DengXian"/>
                <a:ea typeface="DengXian"/>
              </a:rPr>
              <a:t>业媒体宣传</a:t>
            </a:r>
          </a:p>
        </p:txBody>
      </p:sp>
      <p:sp>
        <p:nvSpPr>
          <p:cNvPr id="9" name=""/>
          <p:cNvSpPr/>
          <p:nvPr/>
        </p:nvSpPr>
        <p:spPr>
          <a:xfrm>
            <a:off x="8698992" y="1295400"/>
            <a:ext cx="195072" cy="176784"/>
          </a:xfrm>
          <a:prstGeom prst="rect">
            <a:avLst/>
          </a:prstGeom>
          <a:solidFill>
            <a:srgbClr val="000000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200">
                <a:solidFill>
                  <a:srgbClr val="FFFFFF"/>
                </a:solidFill>
                <a:latin typeface="MS Mincho"/>
                <a:ea typeface="MS Mincho"/>
              </a:rPr>
              <a:t>逆</a:t>
            </a:r>
          </a:p>
        </p:txBody>
      </p:sp>
      <p:sp>
        <p:nvSpPr>
          <p:cNvPr id="11" name=""/>
          <p:cNvSpPr/>
          <p:nvPr/>
        </p:nvSpPr>
        <p:spPr>
          <a:xfrm>
            <a:off x="10896600" y="124968"/>
            <a:ext cx="1139952" cy="30784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sz="2400">
                <a:solidFill>
                  <a:srgbClr val="2E75B6"/>
                </a:solidFill>
                <a:latin typeface="DengXian"/>
                <a:ea typeface="DengXian"/>
              </a:rPr>
              <a:t>智慧行</a:t>
            </a:r>
          </a:p>
        </p:txBody>
      </p:sp>
      <p:sp>
        <p:nvSpPr>
          <p:cNvPr id="12" name=""/>
          <p:cNvSpPr/>
          <p:nvPr/>
        </p:nvSpPr>
        <p:spPr>
          <a:xfrm>
            <a:off x="10948416" y="542544"/>
            <a:ext cx="1146048" cy="13411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600">
                <a:solidFill>
                  <a:srgbClr val="2E75B6"/>
                </a:solidFill>
                <a:latin typeface="Calibri"/>
                <a:ea typeface="Calibri"/>
              </a:rPr>
              <a:t>:ZHIHUIXING</a:t>
            </a:r>
          </a:p>
        </p:txBody>
      </p:sp>
      <p:sp>
        <p:nvSpPr>
          <p:cNvPr id="13" name=""/>
          <p:cNvSpPr/>
          <p:nvPr/>
        </p:nvSpPr>
        <p:spPr>
          <a:xfrm>
            <a:off x="1161288" y="5413248"/>
            <a:ext cx="4410456" cy="43281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3200">
                <a:latin typeface="MS Mincho"/>
                <a:ea typeface="MS Mincho"/>
              </a:rPr>
              <a:t>各斗百年踏,启航新征程</a:t>
            </a:r>
          </a:p>
        </p:txBody>
      </p:sp>
      <p:sp>
        <p:nvSpPr>
          <p:cNvPr id="14" name=""/>
          <p:cNvSpPr/>
          <p:nvPr/>
        </p:nvSpPr>
        <p:spPr>
          <a:xfrm>
            <a:off x="2307336" y="2502408"/>
            <a:ext cx="774192" cy="155448"/>
          </a:xfrm>
          <a:prstGeom prst="rect">
            <a:avLst/>
          </a:prstGeom>
          <a:solidFill>
            <a:srgbClr val="9D1515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900">
                <a:solidFill>
                  <a:srgbClr val="F4B183"/>
                </a:solidFill>
                <a:latin typeface="SimSun"/>
                <a:ea typeface="SimSun"/>
              </a:rPr>
              <a:t>铿</a:t>
            </a:r>
            <a:r>
              <a:rPr lang="ja" sz="900">
                <a:solidFill>
                  <a:srgbClr val="F4B183"/>
                </a:solidFill>
                <a:latin typeface="MS Mincho"/>
                <a:ea typeface="MS Mincho"/>
              </a:rPr>
              <a:t>稱</a:t>
            </a:r>
            <a:r>
              <a:rPr lang="ja" sz="900">
                <a:solidFill>
                  <a:srgbClr val="F4B183"/>
                </a:solidFill>
                <a:latin typeface="SimSun"/>
                <a:ea typeface="SimSun"/>
              </a:rPr>
              <a:t>奋进</a:t>
            </a:r>
            <a:r>
              <a:rPr lang="ja" sz="900">
                <a:solidFill>
                  <a:srgbClr val="F4B183"/>
                </a:solidFill>
                <a:latin typeface="MS Mincho"/>
                <a:ea typeface="MS Mincho"/>
              </a:rPr>
              <a:t>的脚步</a:t>
            </a:r>
          </a:p>
        </p:txBody>
      </p:sp>
      <p:sp>
        <p:nvSpPr>
          <p:cNvPr id="15" name=""/>
          <p:cNvSpPr/>
          <p:nvPr/>
        </p:nvSpPr>
        <p:spPr>
          <a:xfrm>
            <a:off x="3779520" y="2505456"/>
            <a:ext cx="777240" cy="152400"/>
          </a:xfrm>
          <a:prstGeom prst="rect">
            <a:avLst/>
          </a:prstGeom>
          <a:solidFill>
            <a:srgbClr val="87060A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900">
                <a:solidFill>
                  <a:srgbClr val="F4B183"/>
                </a:solidFill>
                <a:latin typeface="SimSun"/>
                <a:ea typeface="SimSun"/>
              </a:rPr>
              <a:t>续</a:t>
            </a:r>
            <a:r>
              <a:rPr lang="ja" sz="900">
                <a:solidFill>
                  <a:srgbClr val="F4B183"/>
                </a:solidFill>
                <a:latin typeface="MS Mincho"/>
                <a:ea typeface="MS Mincho"/>
              </a:rPr>
              <a:t>写春天的故衷</a:t>
            </a:r>
          </a:p>
        </p:txBody>
      </p:sp>
      <p:sp>
        <p:nvSpPr>
          <p:cNvPr id="16" name=""/>
          <p:cNvSpPr/>
          <p:nvPr/>
        </p:nvSpPr>
        <p:spPr>
          <a:xfrm>
            <a:off x="4206240" y="4123944"/>
            <a:ext cx="1228344" cy="121920"/>
          </a:xfrm>
          <a:prstGeom prst="rect">
            <a:avLst/>
          </a:prstGeom>
          <a:solidFill>
            <a:srgbClr val="D70709"/>
          </a:solidFill>
        </p:spPr>
        <p:txBody>
          <a:bodyPr lIns="0" tIns="0" rIns="0" bIns="0" wrap="none">
            <a:noAutofit/>
          </a:bodyPr>
          <a:p>
            <a:pPr algn="r" indent="0">
              <a:lnSpc>
                <a:spcPts val="288"/>
              </a:lnSpc>
            </a:pPr>
            <a:r>
              <a:rPr lang="ja" sz="800">
                <a:solidFill>
                  <a:srgbClr val="FA8263"/>
                </a:solidFill>
                <a:latin typeface="MS Mincho"/>
                <a:ea typeface="MS Mincho"/>
              </a:rPr>
              <a:t>不忘初心永</a:t>
            </a:r>
            <a:r>
              <a:rPr lang="ja" sz="800">
                <a:solidFill>
                  <a:srgbClr val="FA8263"/>
                </a:solidFill>
                <a:latin typeface="SimSun"/>
                <a:ea typeface="SimSun"/>
              </a:rPr>
              <a:t>远</a:t>
            </a:r>
            <a:r>
              <a:rPr lang="ja" sz="800">
                <a:solidFill>
                  <a:srgbClr val="FA8263"/>
                </a:solidFill>
                <a:latin typeface="MS Mincho"/>
                <a:ea typeface="MS Mincho"/>
              </a:rPr>
              <a:t>跗党走</a:t>
            </a:r>
          </a:p>
        </p:txBody>
      </p:sp>
      <p:sp>
        <p:nvSpPr>
          <p:cNvPr id="17" name=""/>
          <p:cNvSpPr/>
          <p:nvPr/>
        </p:nvSpPr>
        <p:spPr>
          <a:xfrm>
            <a:off x="4206240" y="4389120"/>
            <a:ext cx="1228344" cy="82296"/>
          </a:xfrm>
          <a:prstGeom prst="rect">
            <a:avLst/>
          </a:prstGeom>
          <a:solidFill>
            <a:srgbClr val="D70709"/>
          </a:solidFill>
        </p:spPr>
        <p:txBody>
          <a:bodyPr lIns="0" tIns="0" rIns="0" bIns="0">
            <a:noAutofit/>
          </a:bodyPr>
          <a:p>
            <a:pPr algn="just" indent="0">
              <a:lnSpc>
                <a:spcPts val="288"/>
              </a:lnSpc>
            </a:pPr>
            <a:r>
              <a:rPr lang="ja" sz="400">
                <a:solidFill>
                  <a:srgbClr val="E35745"/>
                </a:solidFill>
                <a:latin typeface="Arial"/>
                <a:ea typeface="Arial"/>
              </a:rPr>
              <a:t>• &gt;«• 11«»" </a:t>
            </a:r>
            <a:r>
              <a:rPr lang="ja" i="1" sz="400">
                <a:solidFill>
                  <a:srgbClr val="E35745"/>
                </a:solidFill>
                <a:latin typeface="Times New Roman"/>
                <a:ea typeface="Times New Roman"/>
              </a:rPr>
              <a:t>I</a:t>
            </a:r>
            <a:r>
              <a:rPr lang="ja" sz="800">
                <a:solidFill>
                  <a:srgbClr val="E35745"/>
                </a:solidFill>
                <a:latin typeface="MS Mincho"/>
                <a:ea typeface="MS Mincho"/>
              </a:rPr>
              <a:t> •*•«*■*•^ **•«*■■人</a:t>
            </a:r>
            <a:r>
              <a:rPr lang="ja" sz="800">
                <a:solidFill>
                  <a:srgbClr val="FFFFFF"/>
                </a:solidFill>
                <a:latin typeface="MS Mincho"/>
                <a:ea typeface="MS Mincho"/>
              </a:rPr>
              <a:t>,</a:t>
            </a:r>
            <a:r>
              <a:rPr lang="ja" sz="800">
                <a:solidFill>
                  <a:srgbClr val="E35745"/>
                </a:solidFill>
                <a:latin typeface="MS Mincho"/>
                <a:ea typeface="MS Mincho"/>
              </a:rPr>
              <a:t>■■•'•瞻 </a:t>
            </a:r>
            <a:r>
              <a:rPr lang="ja" sz="400">
                <a:solidFill>
                  <a:srgbClr val="E35745"/>
                </a:solidFill>
                <a:latin typeface="Arial"/>
                <a:ea typeface="Arial"/>
              </a:rPr>
              <a:t>*■1*^ &gt;** 1^1*« </a:t>
            </a:r>
            <a:r>
              <a:rPr lang="ja" sz="800">
                <a:solidFill>
                  <a:srgbClr val="E35745"/>
                </a:solidFill>
                <a:latin typeface="MS Mincho"/>
                <a:ea typeface="MS Mincho"/>
              </a:rPr>
              <a:t>*■■■**«.</a:t>
            </a:r>
            <a:r>
              <a:rPr lang="ja" sz="800">
                <a:solidFill>
                  <a:srgbClr val="FFFFFF"/>
                </a:solidFill>
                <a:latin typeface="MS Mincho"/>
                <a:ea typeface="MS Mincho"/>
              </a:rPr>
              <a:t>(</a:t>
            </a:r>
            <a:r>
              <a:rPr lang="ja" sz="800">
                <a:solidFill>
                  <a:srgbClr val="E35745"/>
                </a:solidFill>
                <a:latin typeface="MS Mincho"/>
                <a:ea typeface="MS Mincho"/>
              </a:rPr>
              <a:t>；**</a:t>
            </a:r>
            <a:r>
              <a:rPr lang="ja" sz="800">
                <a:solidFill>
                  <a:srgbClr val="FFFFFF"/>
                </a:solidFill>
                <a:latin typeface="MS Mincho"/>
                <a:ea typeface="MS Mincho"/>
              </a:rPr>
              <a:t>く</a:t>
            </a:r>
            <a:r>
              <a:rPr lang="ja" sz="800">
                <a:solidFill>
                  <a:srgbClr val="E35745"/>
                </a:solidFill>
                <a:latin typeface="MS Mincho"/>
                <a:ea typeface="MS Mincho"/>
              </a:rPr>
              <a:t>^**^* *〇*〇«***^. «••</a:t>
            </a:r>
          </a:p>
        </p:txBody>
      </p:sp>
      <p:sp>
        <p:nvSpPr>
          <p:cNvPr id="18" name=""/>
          <p:cNvSpPr/>
          <p:nvPr/>
        </p:nvSpPr>
        <p:spPr>
          <a:xfrm>
            <a:off x="1764792" y="2846832"/>
            <a:ext cx="3255264" cy="1033272"/>
          </a:xfrm>
          <a:prstGeom prst="rect">
            <a:avLst/>
          </a:prstGeom>
          <a:solidFill>
            <a:srgbClr val="971317"/>
          </a:solidFill>
        </p:spPr>
        <p:txBody>
          <a:bodyPr lIns="0" tIns="0" rIns="0" bIns="0">
            <a:noAutofit/>
          </a:bodyPr>
          <a:p>
            <a:pPr algn="ctr" indent="0">
              <a:lnSpc>
                <a:spcPts val="1560"/>
              </a:lnSpc>
              <a:spcAft>
                <a:spcPts val="420"/>
              </a:spcAft>
            </a:pPr>
            <a:r>
              <a:rPr lang="ja" b="1" sz="2400">
                <a:solidFill>
                  <a:srgbClr val="F6D49D"/>
                </a:solidFill>
                <a:latin typeface="Microsoft YaHei"/>
                <a:ea typeface="Microsoft YaHei"/>
              </a:rPr>
              <a:t>胸怀千秋</a:t>
            </a:r>
            <a:r>
              <a:rPr lang="zh-CN" b="1" sz="2400">
                <a:solidFill>
                  <a:srgbClr val="F6D49D"/>
                </a:solidFill>
                <a:latin typeface="Microsoft YaHei"/>
                <a:ea typeface="Microsoft YaHei"/>
              </a:rPr>
              <a:t>伟曲恰</a:t>
            </a:r>
            <a:r>
              <a:rPr lang="ja" b="1" sz="2400">
                <a:solidFill>
                  <a:srgbClr val="F6D49D"/>
                </a:solidFill>
                <a:latin typeface="Microsoft YaHei"/>
                <a:ea typeface="Microsoft YaHei"/>
              </a:rPr>
              <a:t>是百年风华 </a:t>
            </a:r>
            <a:r>
              <a:rPr lang="ja" sz="1000">
                <a:solidFill>
                  <a:srgbClr val="F8976D"/>
                </a:solidFill>
                <a:latin typeface="MS Mincho"/>
                <a:ea typeface="MS Mincho"/>
              </a:rPr>
              <a:t>.</a:t>
            </a:r>
            <a:r>
              <a:rPr lang="ja" sz="1000">
                <a:solidFill>
                  <a:srgbClr val="F8976D"/>
                </a:solidFill>
                <a:latin typeface="SimSun"/>
                <a:ea typeface="SimSun"/>
              </a:rPr>
              <a:t>热</a:t>
            </a:r>
            <a:r>
              <a:rPr lang="ja" sz="1000">
                <a:solidFill>
                  <a:srgbClr val="F8976D"/>
                </a:solidFill>
                <a:latin typeface="MS Mincho"/>
                <a:ea typeface="MS Mincho"/>
              </a:rPr>
              <a:t>烈</a:t>
            </a:r>
            <a:r>
              <a:rPr lang="ja" sz="1000">
                <a:solidFill>
                  <a:srgbClr val="F8976D"/>
                </a:solidFill>
                <a:latin typeface="SimSun"/>
                <a:ea typeface="SimSun"/>
              </a:rPr>
              <a:t>庆</a:t>
            </a:r>
            <a:r>
              <a:rPr lang="ja" sz="1000">
                <a:solidFill>
                  <a:srgbClr val="F8976D"/>
                </a:solidFill>
                <a:latin typeface="MS Mincho"/>
                <a:ea typeface="MS Mincho"/>
              </a:rPr>
              <a:t>祝中国共</a:t>
            </a:r>
            <a:r>
              <a:rPr lang="ja" sz="1000">
                <a:solidFill>
                  <a:srgbClr val="F8976D"/>
                </a:solidFill>
                <a:latin typeface="SimSun"/>
                <a:ea typeface="SimSun"/>
              </a:rPr>
              <a:t>产</a:t>
            </a:r>
            <a:r>
              <a:rPr lang="ja" sz="1000">
                <a:solidFill>
                  <a:srgbClr val="F8976D"/>
                </a:solidFill>
                <a:latin typeface="MS Mincho"/>
                <a:ea typeface="MS Mincho"/>
              </a:rPr>
              <a:t>党成立</a:t>
            </a:r>
            <a:r>
              <a:rPr lang="ja" sz="850">
                <a:solidFill>
                  <a:srgbClr val="F8976D"/>
                </a:solidFill>
                <a:latin typeface="Times New Roman"/>
                <a:ea typeface="Times New Roman"/>
              </a:rPr>
              <a:t>100</a:t>
            </a:r>
            <a:r>
              <a:rPr lang="ja" sz="1000">
                <a:solidFill>
                  <a:srgbClr val="F8976D"/>
                </a:solidFill>
                <a:latin typeface="MS Mincho"/>
                <a:ea typeface="MS Mincho"/>
              </a:rPr>
              <a:t>周年</a:t>
            </a:r>
          </a:p>
          <a:p>
            <a:pPr indent="0"/>
            <a:r>
              <a:rPr lang="ja" sz="650">
                <a:solidFill>
                  <a:srgbClr val="F6D49D"/>
                </a:solidFill>
                <a:latin typeface="Times New Roman"/>
                <a:ea typeface="Times New Roman"/>
              </a:rPr>
              <a:t>'  </a:t>
            </a:r>
            <a:r>
              <a:rPr lang="ja" sz="650">
                <a:solidFill>
                  <a:srgbClr val="F9D77C"/>
                </a:solidFill>
                <a:latin typeface="Times New Roman"/>
                <a:ea typeface="Times New Roman"/>
              </a:rPr>
              <a:t>๒</a:t>
            </a:r>
            <a:r>
              <a:rPr lang="ja" sz="1700">
                <a:solidFill>
                  <a:srgbClr val="F9D77C"/>
                </a:solidFill>
                <a:latin typeface="Times New Roman"/>
                <a:ea typeface="Times New Roman"/>
              </a:rPr>
              <a:t>11111</a:t>
            </a:r>
            <a:r>
              <a:rPr lang="ja" sz="1700">
                <a:solidFill>
                  <a:srgbClr val="F8976D"/>
                </a:solidFill>
                <a:latin typeface="Times New Roman"/>
                <a:ea typeface="Times New Roman"/>
              </a:rPr>
              <a:t>&gt;&gt;</a:t>
            </a:r>
            <a:r>
              <a:rPr lang="ja" baseline="-25000" sz="1700">
                <a:solidFill>
                  <a:srgbClr val="F8976D"/>
                </a:solidFill>
                <a:latin typeface="Times New Roman"/>
                <a:ea typeface="Times New Roman"/>
              </a:rPr>
              <a:t>1</a:t>
            </a:r>
            <a:r>
              <a:rPr lang="ja" b="1" u="sng" sz="2400">
                <a:solidFill>
                  <a:srgbClr val="F8976D"/>
                </a:solidFill>
                <a:latin typeface="Microsoft YaHei"/>
                <a:ea typeface="Microsoft YaHei"/>
              </a:rPr>
              <a:t>幽</a:t>
            </a:r>
            <a:r>
              <a:rPr lang="ja" b="1" sz="2400">
                <a:solidFill>
                  <a:srgbClr val="F8976D"/>
                </a:solidFill>
                <a:latin typeface="Microsoft YaHei"/>
                <a:ea typeface="Microsoft YaHei"/>
              </a:rPr>
              <a:t>^</a:t>
            </a:r>
          </a:p>
        </p:txBody>
      </p:sp>
      <p:graphicFrame>
        <p:nvGraphicFramePr>
          <p:cNvPr id="19" name=""/>
          <p:cNvGraphicFramePr>
            <a:graphicFrameLocks noGrp="1"/>
          </p:cNvGraphicFramePr>
          <p:nvPr/>
        </p:nvGraphicFramePr>
        <p:xfrm>
          <a:off x="7342632" y="4815840"/>
          <a:ext cx="4541520" cy="1554480"/>
        </p:xfrm>
        <a:graphic>
          <a:graphicData uri="http://schemas.openxmlformats.org/drawingml/2006/table">
            <a:tbl>
              <a:tblPr/>
              <a:tblGrid>
                <a:gridCol w="1438656"/>
                <a:gridCol w="960120"/>
                <a:gridCol w="1100328"/>
                <a:gridCol w="1042416"/>
              </a:tblGrid>
              <a:tr h="432816">
                <a:tc gridSpan="3">
                  <a:txBody>
                    <a:bodyPr lIns="0" tIns="0" rIns="0" bIns="0">
                      <a:noAutofit/>
                    </a:bodyPr>
                    <a:p>
                      <a:pPr indent="469900"/>
                      <a:r>
                        <a:rPr lang="ja" sz="1800">
                          <a:solidFill>
                            <a:srgbClr val="FFFFFF"/>
                          </a:solidFill>
                          <a:latin typeface="KaiTi"/>
                          <a:ea typeface="KaiTi"/>
                        </a:rPr>
                        <a:t>每个站点商业宣传收费表(单位</a:t>
                      </a:r>
                    </a:p>
                  </a:txBody>
                  <a:tcPr marL="0" marR="0" marT="0" marB="0">
                    <a:solidFill>
                      <a:srgbClr val="4473C5"/>
                    </a:solidFill>
                  </a:tcPr>
                </a:tc>
                <a:tc hMerge="1">
                  <a:txBody>
                    <a:bodyPr lIns="0" tIns="0" rIns="0" bIns="0">
                      <a:noAutofit/>
                    </a:bodyPr>
                    <a:p>
                      <a:endParaRPr sz="2100"/>
                    </a:p>
                  </a:txBody>
                  <a:tcPr marL="0" marR="0" marT="0" marB="0"/>
                </a:tc>
                <a:tc hMerge="1">
                  <a:txBody>
                    <a:bodyPr lIns="0" tIns="0" rIns="0" bIns="0">
                      <a:noAutofit/>
                    </a:bodyPr>
                    <a:p>
                      <a:endParaRPr sz="2100"/>
                    </a:p>
                  </a:txBody>
                  <a:tcPr marL="0" marR="0" marT="0" marB="0"/>
                </a:tc>
                <a:tc>
                  <a:txBody>
                    <a:bodyPr lIns="0" tIns="0" rIns="0" bIns="0">
                      <a:noAutofit/>
                    </a:bodyPr>
                    <a:p>
                      <a:pPr indent="0">
                        <a:spcBef>
                          <a:spcPts val="490"/>
                        </a:spcBef>
                      </a:pPr>
                      <a:r>
                        <a:rPr lang="ja" sz="1800">
                          <a:solidFill>
                            <a:srgbClr val="FFFFFF"/>
                          </a:solidFill>
                          <a:latin typeface="KaiTi"/>
                          <a:ea typeface="KaiTi"/>
                        </a:rPr>
                        <a:t>し:元)</a:t>
                      </a:r>
                    </a:p>
                  </a:txBody>
                  <a:tcPr marL="0" marR="0" marT="0" marB="0">
                    <a:solidFill>
                      <a:srgbClr val="4473C5"/>
                    </a:solidFill>
                  </a:tcPr>
                </a:tc>
              </a:tr>
              <a:tr h="377952">
                <a:tc>
                  <a:txBody>
                    <a:bodyPr lIns="0" tIns="0" rIns="0" bIns="0">
                      <a:noAutofit/>
                    </a:bodyPr>
                    <a:p>
                      <a:pPr algn="ctr" indent="0"/>
                      <a:r>
                        <a:rPr lang="ja" sz="1600">
                          <a:latin typeface="KaiTi"/>
                          <a:ea typeface="KaiTi"/>
                        </a:rPr>
                        <a:t>规格</a:t>
                      </a:r>
                    </a:p>
                  </a:txBody>
                  <a:tcPr marL="0" marR="0" marT="0" marB="0" anchor="b">
                    <a:solidFill>
                      <a:srgbClr val="CFD5EB"/>
                    </a:solidFill>
                  </a:tcPr>
                </a:tc>
                <a:tc>
                  <a:txBody>
                    <a:bodyPr lIns="0" tIns="0" rIns="0" bIns="0">
                      <a:noAutofit/>
                    </a:bodyPr>
                    <a:p>
                      <a:pPr algn="ctr" indent="0"/>
                      <a:r>
                        <a:rPr lang="ja" sz="1600">
                          <a:latin typeface="KaiTi"/>
                          <a:ea typeface="KaiTi"/>
                        </a:rPr>
                        <a:t>包月收费</a:t>
                      </a:r>
                    </a:p>
                  </a:txBody>
                  <a:tcPr marL="0" marR="0" marT="0" marB="0" anchor="b">
                    <a:solidFill>
                      <a:srgbClr val="CFD5EB"/>
                    </a:solidFill>
                  </a:tcPr>
                </a:tc>
                <a:tc>
                  <a:txBody>
                    <a:bodyPr lIns="0" tIns="0" rIns="0" bIns="0">
                      <a:noAutofit/>
                    </a:bodyPr>
                    <a:p>
                      <a:pPr algn="ctr" indent="0"/>
                      <a:r>
                        <a:rPr lang="ja" sz="1600">
                          <a:latin typeface="KaiTi"/>
                          <a:ea typeface="KaiTi"/>
                        </a:rPr>
                        <a:t>季度收费</a:t>
                      </a:r>
                    </a:p>
                  </a:txBody>
                  <a:tcPr marL="0" marR="0" marT="0" marB="0" anchor="b">
                    <a:solidFill>
                      <a:srgbClr val="CFD5EB"/>
                    </a:solidFill>
                  </a:tcPr>
                </a:tc>
                <a:tc>
                  <a:txBody>
                    <a:bodyPr lIns="0" tIns="0" rIns="0" bIns="0">
                      <a:noAutofit/>
                    </a:bodyPr>
                    <a:p>
                      <a:pPr indent="101600"/>
                      <a:r>
                        <a:rPr lang="ja" sz="1600">
                          <a:latin typeface="KaiTi"/>
                          <a:ea typeface="KaiTi"/>
                        </a:rPr>
                        <a:t>包年收费</a:t>
                      </a:r>
                    </a:p>
                  </a:txBody>
                  <a:tcPr marL="0" marR="0" marT="0" marB="0" anchor="b">
                    <a:solidFill>
                      <a:srgbClr val="CFD5EB"/>
                    </a:solidFill>
                  </a:tcPr>
                </a:tc>
              </a:tr>
              <a:tr h="368808">
                <a:tc>
                  <a:txBody>
                    <a:bodyPr lIns="0" tIns="0" rIns="0" bIns="0">
                      <a:noAutofit/>
                    </a:bodyPr>
                    <a:p>
                      <a:pPr indent="101600"/>
                      <a:r>
                        <a:rPr lang="ja" sz="1600">
                          <a:latin typeface="KaiTi"/>
                          <a:ea typeface="KaiTi"/>
                        </a:rPr>
                        <a:t>2m*5m (2个)</a:t>
                      </a:r>
                    </a:p>
                  </a:txBody>
                  <a:tcPr marL="0" marR="0" marT="0" marB="0" anchor="b">
                    <a:solidFill>
                      <a:srgbClr val="E9ECF5"/>
                    </a:solidFill>
                  </a:tcPr>
                </a:tc>
                <a:tc>
                  <a:txBody>
                    <a:bodyPr lIns="0" tIns="0" rIns="0" bIns="0">
                      <a:noAutofit/>
                    </a:bodyPr>
                    <a:p>
                      <a:pPr algn="ctr" indent="0"/>
                      <a:r>
                        <a:rPr lang="ja" sz="1600">
                          <a:latin typeface="KaiTi"/>
                          <a:ea typeface="KaiTi"/>
                        </a:rPr>
                        <a:t>4000</a:t>
                      </a:r>
                    </a:p>
                  </a:txBody>
                  <a:tcPr marL="0" marR="0" marT="0" marB="0" anchor="b">
                    <a:solidFill>
                      <a:srgbClr val="E9ECF5"/>
                    </a:solidFill>
                  </a:tcPr>
                </a:tc>
                <a:tc>
                  <a:txBody>
                    <a:bodyPr lIns="0" tIns="0" rIns="0" bIns="0">
                      <a:noAutofit/>
                    </a:bodyPr>
                    <a:p>
                      <a:pPr algn="ctr" indent="0"/>
                      <a:r>
                        <a:rPr lang="ja" sz="1600">
                          <a:latin typeface="KaiTi"/>
                          <a:ea typeface="KaiTi"/>
                        </a:rPr>
                        <a:t>10000</a:t>
                      </a:r>
                    </a:p>
                  </a:txBody>
                  <a:tcPr marL="0" marR="0" marT="0" marB="0" anchor="b">
                    <a:solidFill>
                      <a:srgbClr val="E9ECF5"/>
                    </a:solidFill>
                  </a:tcPr>
                </a:tc>
                <a:tc>
                  <a:txBody>
                    <a:bodyPr lIns="0" tIns="0" rIns="0" bIns="0">
                      <a:noAutofit/>
                    </a:bodyPr>
                    <a:p>
                      <a:pPr indent="228600"/>
                      <a:r>
                        <a:rPr lang="ja" sz="1600">
                          <a:latin typeface="KaiTi"/>
                          <a:ea typeface="KaiTi"/>
                        </a:rPr>
                        <a:t>40000</a:t>
                      </a:r>
                    </a:p>
                  </a:txBody>
                  <a:tcPr marL="0" marR="0" marT="0" marB="0" anchor="b">
                    <a:solidFill>
                      <a:srgbClr val="E9ECF5"/>
                    </a:solidFill>
                  </a:tcPr>
                </a:tc>
              </a:tr>
              <a:tr h="374904">
                <a:tc>
                  <a:txBody>
                    <a:bodyPr lIns="0" tIns="0" rIns="0" bIns="0">
                      <a:noAutofit/>
                    </a:bodyPr>
                    <a:p>
                      <a:pPr indent="0"/>
                      <a:r>
                        <a:rPr lang="ja" sz="1600">
                          <a:latin typeface="KaiTi"/>
                          <a:ea typeface="KaiTi"/>
                        </a:rPr>
                        <a:t>1.5m*4m (4个)</a:t>
                      </a:r>
                    </a:p>
                  </a:txBody>
                  <a:tcPr marL="0" marR="0" marT="0" marB="0" anchor="ctr">
                    <a:solidFill>
                      <a:srgbClr val="CFD5EB"/>
                    </a:solidFill>
                  </a:tcPr>
                </a:tc>
                <a:tc>
                  <a:txBody>
                    <a:bodyPr lIns="0" tIns="0" rIns="0" bIns="0">
                      <a:noAutofit/>
                    </a:bodyPr>
                    <a:p>
                      <a:pPr algn="ctr" indent="0"/>
                      <a:r>
                        <a:rPr lang="ja" sz="1600">
                          <a:latin typeface="KaiTi"/>
                          <a:ea typeface="KaiTi"/>
                        </a:rPr>
                        <a:t>3000</a:t>
                      </a:r>
                    </a:p>
                  </a:txBody>
                  <a:tcPr marL="0" marR="0" marT="0" marB="0" anchor="ctr">
                    <a:solidFill>
                      <a:srgbClr val="CFD5EB"/>
                    </a:solidFill>
                  </a:tcPr>
                </a:tc>
                <a:tc>
                  <a:txBody>
                    <a:bodyPr lIns="0" tIns="0" rIns="0" bIns="0">
                      <a:noAutofit/>
                    </a:bodyPr>
                    <a:p>
                      <a:pPr algn="ctr" indent="0"/>
                      <a:r>
                        <a:rPr lang="ja" sz="1600">
                          <a:latin typeface="KaiTi"/>
                          <a:ea typeface="KaiTi"/>
                        </a:rPr>
                        <a:t>8000</a:t>
                      </a:r>
                    </a:p>
                  </a:txBody>
                  <a:tcPr marL="0" marR="0" marT="0" marB="0" anchor="ctr">
                    <a:solidFill>
                      <a:srgbClr val="CFD5EB"/>
                    </a:solidFill>
                  </a:tcPr>
                </a:tc>
                <a:tc>
                  <a:txBody>
                    <a:bodyPr lIns="0" tIns="0" rIns="0" bIns="0">
                      <a:noAutofit/>
                    </a:bodyPr>
                    <a:p>
                      <a:pPr indent="228600"/>
                      <a:r>
                        <a:rPr lang="ja" sz="1600">
                          <a:latin typeface="KaiTi"/>
                          <a:ea typeface="KaiTi"/>
                        </a:rPr>
                        <a:t>30000</a:t>
                      </a:r>
                    </a:p>
                  </a:txBody>
                  <a:tcPr marL="0" marR="0" marT="0" marB="0" anchor="ctr">
                    <a:solidFill>
                      <a:srgbClr val="CFD5EB"/>
                    </a:solidFill>
                  </a:tcPr>
                </a:tc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76200" y="54864"/>
            <a:ext cx="3752088" cy="890016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10302240" y="36576"/>
            <a:ext cx="725424" cy="755904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PictId2"/>
          <a:stretch>
            <a:fillRect/>
          </a:stretch>
        </p:blipFill>
        <p:spPr>
          <a:xfrm>
            <a:off x="216408" y="1557528"/>
            <a:ext cx="1307592" cy="1441704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PictId3"/>
          <a:stretch>
            <a:fillRect/>
          </a:stretch>
        </p:blipFill>
        <p:spPr>
          <a:xfrm>
            <a:off x="393192" y="3535680"/>
            <a:ext cx="1139952" cy="1139952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PictId4"/>
          <a:stretch>
            <a:fillRect/>
          </a:stretch>
        </p:blipFill>
        <p:spPr>
          <a:xfrm>
            <a:off x="643128" y="5117592"/>
            <a:ext cx="658368" cy="856488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PictId5"/>
          <a:stretch>
            <a:fillRect/>
          </a:stretch>
        </p:blipFill>
        <p:spPr>
          <a:xfrm>
            <a:off x="7488936" y="1725168"/>
            <a:ext cx="3282696" cy="1865376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>
          <a:blip r:embed="rPictId6"/>
          <a:stretch>
            <a:fillRect/>
          </a:stretch>
        </p:blipFill>
        <p:spPr>
          <a:xfrm>
            <a:off x="7245096" y="3995928"/>
            <a:ext cx="4788408" cy="2721864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>
          <a:blip r:embed="rPictId7"/>
          <a:stretch>
            <a:fillRect/>
          </a:stretch>
        </p:blipFill>
        <p:spPr>
          <a:xfrm>
            <a:off x="7906512" y="4690872"/>
            <a:ext cx="3307080" cy="1648968"/>
          </a:xfrm>
          <a:prstGeom prst="rect">
            <a:avLst/>
          </a:prstGeom>
        </p:spPr>
      </p:pic>
      <p:sp>
        <p:nvSpPr>
          <p:cNvPr id="11" name=""/>
          <p:cNvSpPr/>
          <p:nvPr/>
        </p:nvSpPr>
        <p:spPr>
          <a:xfrm>
            <a:off x="10896600" y="124968"/>
            <a:ext cx="1139952" cy="30784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sz="2400">
                <a:solidFill>
                  <a:srgbClr val="2E75B6"/>
                </a:solidFill>
                <a:latin typeface="DengXian"/>
                <a:ea typeface="DengXian"/>
              </a:rPr>
              <a:t>智慧行</a:t>
            </a:r>
          </a:p>
        </p:txBody>
      </p:sp>
      <p:sp>
        <p:nvSpPr>
          <p:cNvPr id="12" name=""/>
          <p:cNvSpPr/>
          <p:nvPr/>
        </p:nvSpPr>
        <p:spPr>
          <a:xfrm>
            <a:off x="10948416" y="542544"/>
            <a:ext cx="1146048" cy="13411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600">
                <a:solidFill>
                  <a:srgbClr val="2E75B6"/>
                </a:solidFill>
                <a:latin typeface="Calibri"/>
                <a:ea typeface="Calibri"/>
              </a:rPr>
              <a:t>:ZHIHUIXING</a:t>
            </a:r>
          </a:p>
        </p:txBody>
      </p:sp>
      <p:sp>
        <p:nvSpPr>
          <p:cNvPr id="13" name=""/>
          <p:cNvSpPr/>
          <p:nvPr/>
        </p:nvSpPr>
        <p:spPr>
          <a:xfrm>
            <a:off x="1569720" y="1679448"/>
            <a:ext cx="1621536" cy="42062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just" indent="0"/>
            <a:r>
              <a:rPr lang="ja" b="1" sz="3200">
                <a:latin typeface="KaiTi"/>
                <a:ea typeface="KaiTi"/>
              </a:rPr>
              <a:t>市面首家</a:t>
            </a:r>
          </a:p>
        </p:txBody>
      </p:sp>
      <p:sp>
        <p:nvSpPr>
          <p:cNvPr id="14" name=""/>
          <p:cNvSpPr/>
          <p:nvPr/>
        </p:nvSpPr>
        <p:spPr>
          <a:xfrm>
            <a:off x="1557528" y="2212848"/>
            <a:ext cx="4693920" cy="80162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ts val="3888"/>
              </a:lnSpc>
            </a:pPr>
            <a:r>
              <a:rPr lang="ja" b="1" sz="2000">
                <a:latin typeface="KaiTi"/>
                <a:ea typeface="KaiTi"/>
              </a:rPr>
              <a:t>市场上专业的共享单车后期維修的公司</a:t>
            </a:r>
            <a:r>
              <a:rPr lang="ja" b="1" sz="2400">
                <a:solidFill>
                  <a:srgbClr val="FF0000"/>
                </a:solidFill>
                <a:latin typeface="SimHei"/>
                <a:ea typeface="SimHei"/>
              </a:rPr>
              <a:t>极 少</a:t>
            </a:r>
            <a:r>
              <a:rPr lang="ja" b="1" sz="2400">
                <a:latin typeface="SimHei"/>
                <a:ea typeface="SimHei"/>
              </a:rPr>
              <a:t>,</a:t>
            </a:r>
            <a:r>
              <a:rPr lang="ja" b="1" sz="2000">
                <a:latin typeface="KaiTi"/>
                <a:ea typeface="KaiTi"/>
              </a:rPr>
              <a:t>我们是</a:t>
            </a:r>
            <a:r>
              <a:rPr lang="ja" b="1" sz="2400">
                <a:solidFill>
                  <a:srgbClr val="FF0000"/>
                </a:solidFill>
                <a:latin typeface="SimHei"/>
                <a:ea typeface="SimHei"/>
              </a:rPr>
              <a:t>首家</a:t>
            </a:r>
            <a:r>
              <a:rPr lang="ja" b="1" sz="2000">
                <a:latin typeface="KaiTi"/>
                <a:ea typeface="KaiTi"/>
              </a:rPr>
              <a:t>针对校园区域的运維站</a:t>
            </a:r>
          </a:p>
        </p:txBody>
      </p:sp>
      <p:sp>
        <p:nvSpPr>
          <p:cNvPr id="15" name=""/>
          <p:cNvSpPr/>
          <p:nvPr/>
        </p:nvSpPr>
        <p:spPr>
          <a:xfrm>
            <a:off x="1645920" y="3541776"/>
            <a:ext cx="4690872" cy="110947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/>
            <a:r>
              <a:rPr lang="ja" b="1" sz="3200">
                <a:latin typeface="KaiTi"/>
                <a:ea typeface="KaiTi"/>
              </a:rPr>
              <a:t>市场广阔</a:t>
            </a:r>
          </a:p>
          <a:p>
            <a:pPr indent="0">
              <a:lnSpc>
                <a:spcPts val="2904"/>
              </a:lnSpc>
            </a:pPr>
            <a:r>
              <a:rPr lang="ja" b="1" sz="2000">
                <a:latin typeface="KaiTi"/>
                <a:ea typeface="KaiTi"/>
              </a:rPr>
              <a:t>全国共享助力车约</a:t>
            </a:r>
            <a:r>
              <a:rPr lang="ja" b="1" sz="2400">
                <a:solidFill>
                  <a:srgbClr val="FF0000"/>
                </a:solidFill>
                <a:latin typeface="SimHei"/>
                <a:ea typeface="SimHei"/>
              </a:rPr>
              <a:t>250万辆</a:t>
            </a:r>
            <a:r>
              <a:rPr lang="ja" b="1" sz="2400">
                <a:latin typeface="SimHei"/>
                <a:ea typeface="SimHei"/>
              </a:rPr>
              <a:t>,</a:t>
            </a:r>
            <a:r>
              <a:rPr lang="ja" b="1" sz="2000">
                <a:latin typeface="KaiTi"/>
                <a:ea typeface="KaiTi"/>
              </a:rPr>
              <a:t>预计2025年 达800万辆,市场</a:t>
            </a:r>
            <a:r>
              <a:rPr lang="ja" b="1" sz="2400">
                <a:solidFill>
                  <a:srgbClr val="FF0000"/>
                </a:solidFill>
                <a:latin typeface="SimHei"/>
                <a:ea typeface="SimHei"/>
              </a:rPr>
              <a:t>迫切需要</a:t>
            </a:r>
            <a:r>
              <a:rPr lang="ja" b="1" sz="2000">
                <a:latin typeface="KaiTi"/>
                <a:ea typeface="KaiTi"/>
              </a:rPr>
              <a:t>专业运維团队</a:t>
            </a:r>
          </a:p>
        </p:txBody>
      </p:sp>
      <p:sp>
        <p:nvSpPr>
          <p:cNvPr id="16" name=""/>
          <p:cNvSpPr/>
          <p:nvPr/>
        </p:nvSpPr>
        <p:spPr>
          <a:xfrm>
            <a:off x="1597152" y="5007864"/>
            <a:ext cx="4194048" cy="110032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/>
            <a:r>
              <a:rPr lang="ja" b="1" sz="3200">
                <a:latin typeface="KaiTi"/>
                <a:ea typeface="KaiTi"/>
              </a:rPr>
              <a:t>师生支持</a:t>
            </a:r>
          </a:p>
          <a:p>
            <a:pPr indent="0">
              <a:lnSpc>
                <a:spcPts val="2832"/>
              </a:lnSpc>
            </a:pPr>
            <a:r>
              <a:rPr lang="ja" b="1" sz="2000">
                <a:latin typeface="KaiTi"/>
                <a:ea typeface="KaiTi"/>
              </a:rPr>
              <a:t>经过网上问卷调奎,各高校大部分师 生对于共享助力车进校园持</a:t>
            </a:r>
            <a:r>
              <a:rPr lang="ja" b="1" sz="2400">
                <a:solidFill>
                  <a:srgbClr val="FF0000"/>
                </a:solidFill>
                <a:latin typeface="KaiTi"/>
                <a:ea typeface="KaiTi"/>
              </a:rPr>
              <a:t>支持</a:t>
            </a:r>
            <a:r>
              <a:rPr lang="ja" b="1" sz="2000">
                <a:latin typeface="KaiTi"/>
                <a:ea typeface="KaiTi"/>
              </a:rPr>
              <a:t>态度</a:t>
            </a:r>
          </a:p>
        </p:txBody>
      </p:sp>
      <p:sp>
        <p:nvSpPr>
          <p:cNvPr id="17" name=""/>
          <p:cNvSpPr/>
          <p:nvPr/>
        </p:nvSpPr>
        <p:spPr>
          <a:xfrm>
            <a:off x="6699504" y="1359408"/>
            <a:ext cx="4727448" cy="21031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400">
                <a:solidFill>
                  <a:srgbClr val="595959"/>
                </a:solidFill>
                <a:latin typeface="Calibri"/>
                <a:ea typeface="Calibri"/>
              </a:rPr>
              <a:t>2020-2025</a:t>
            </a:r>
            <a:r>
              <a:rPr lang="ja" sz="1400">
                <a:solidFill>
                  <a:srgbClr val="595959"/>
                </a:solidFill>
                <a:latin typeface="DengXian"/>
                <a:ea typeface="DengXian"/>
              </a:rPr>
              <a:t>年中国共享电单车收入规模及预测</a:t>
            </a:r>
            <a:r>
              <a:rPr lang="ja" sz="1400">
                <a:latin typeface="DengXian"/>
                <a:ea typeface="DengXian"/>
              </a:rPr>
              <a:t>(</a:t>
            </a:r>
            <a:r>
              <a:rPr lang="ja" sz="1400">
                <a:solidFill>
                  <a:srgbClr val="595959"/>
                </a:solidFill>
                <a:latin typeface="DengXian"/>
                <a:ea typeface="DengXian"/>
              </a:rPr>
              <a:t>单位：亿元</a:t>
            </a:r>
            <a:r>
              <a:rPr lang="ja" sz="1400">
                <a:latin typeface="DengXian"/>
                <a:ea typeface="DengXian"/>
              </a:rPr>
              <a:t>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76200" y="54864"/>
            <a:ext cx="3724656" cy="883920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792480" y="1737360"/>
            <a:ext cx="4102608" cy="2334768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PictId2"/>
          <a:stretch>
            <a:fillRect/>
          </a:stretch>
        </p:blipFill>
        <p:spPr>
          <a:xfrm>
            <a:off x="6397752" y="1524000"/>
            <a:ext cx="5099304" cy="3480816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PictId3"/>
          <a:stretch>
            <a:fillRect/>
          </a:stretch>
        </p:blipFill>
        <p:spPr>
          <a:xfrm>
            <a:off x="10189464" y="0"/>
            <a:ext cx="886968" cy="896112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1834896" y="1331976"/>
            <a:ext cx="3157728" cy="28346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b="1" sz="2000">
                <a:solidFill>
                  <a:srgbClr val="595959"/>
                </a:solidFill>
                <a:latin typeface="KaiTi"/>
                <a:ea typeface="KaiTi"/>
              </a:rPr>
              <a:t>运营成本对比图</a:t>
            </a:r>
            <a:r>
              <a:rPr lang="ja" b="1" sz="2000">
                <a:latin typeface="KaiTi"/>
                <a:ea typeface="KaiTi"/>
              </a:rPr>
              <a:t>(</a:t>
            </a:r>
            <a:r>
              <a:rPr lang="ja" b="1" sz="2000">
                <a:solidFill>
                  <a:srgbClr val="595959"/>
                </a:solidFill>
                <a:latin typeface="KaiTi"/>
                <a:ea typeface="KaiTi"/>
              </a:rPr>
              <a:t>单位/万元</a:t>
            </a:r>
            <a:r>
              <a:rPr lang="ja" b="1" sz="2000">
                <a:latin typeface="KaiTi"/>
                <a:ea typeface="KaiTi"/>
              </a:rPr>
              <a:t>)</a:t>
            </a:r>
          </a:p>
        </p:txBody>
      </p:sp>
      <p:sp>
        <p:nvSpPr>
          <p:cNvPr id="7" name=""/>
          <p:cNvSpPr/>
          <p:nvPr/>
        </p:nvSpPr>
        <p:spPr>
          <a:xfrm>
            <a:off x="1645920" y="4465320"/>
            <a:ext cx="3489960" cy="67665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ts val="2856"/>
              </a:lnSpc>
            </a:pPr>
            <a:r>
              <a:rPr lang="ja" sz="2400">
                <a:solidFill>
                  <a:srgbClr val="E5B00D"/>
                </a:solidFill>
                <a:latin typeface="KaiTi"/>
                <a:ea typeface="KaiTi"/>
              </a:rPr>
              <a:t>■</a:t>
            </a:r>
            <a:r>
              <a:rPr lang="ja" sz="2400">
                <a:solidFill>
                  <a:srgbClr val="595959"/>
                </a:solidFill>
                <a:latin typeface="KaiTi"/>
                <a:ea typeface="KaiTi"/>
              </a:rPr>
              <a:t>牛猫出行 </a:t>
            </a:r>
            <a:r>
              <a:rPr lang="ja" sz="2400">
                <a:solidFill>
                  <a:srgbClr val="6CA148"/>
                </a:solidFill>
                <a:latin typeface="KaiTi"/>
                <a:ea typeface="KaiTi"/>
              </a:rPr>
              <a:t>■</a:t>
            </a:r>
            <a:r>
              <a:rPr lang="ja" sz="2400">
                <a:solidFill>
                  <a:srgbClr val="595959"/>
                </a:solidFill>
                <a:latin typeface="KaiTi"/>
                <a:ea typeface="KaiTi"/>
              </a:rPr>
              <a:t>青桔单车 </a:t>
            </a:r>
            <a:r>
              <a:rPr lang="ja" sz="2400">
                <a:solidFill>
                  <a:srgbClr val="3E6BA0"/>
                </a:solidFill>
                <a:latin typeface="KaiTi"/>
                <a:ea typeface="KaiTi"/>
              </a:rPr>
              <a:t>■</a:t>
            </a:r>
            <a:r>
              <a:rPr lang="ja" sz="2400">
                <a:solidFill>
                  <a:srgbClr val="595959"/>
                </a:solidFill>
                <a:latin typeface="KaiTi"/>
                <a:ea typeface="KaiTi"/>
              </a:rPr>
              <a:t>哈罗出行 站</a:t>
            </a:r>
          </a:p>
        </p:txBody>
      </p:sp>
      <p:sp>
        <p:nvSpPr>
          <p:cNvPr id="8" name=""/>
          <p:cNvSpPr/>
          <p:nvPr/>
        </p:nvSpPr>
        <p:spPr>
          <a:xfrm>
            <a:off x="640080" y="5340096"/>
            <a:ext cx="4666488" cy="78638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spcAft>
                <a:spcPts val="350"/>
              </a:spcAft>
            </a:pPr>
            <a:r>
              <a:rPr lang="ja" sz="2400">
                <a:latin typeface="KaiTi"/>
                <a:ea typeface="KaiTi"/>
              </a:rPr>
              <a:t>通过分析可得出：</a:t>
            </a:r>
          </a:p>
          <a:p>
            <a:pPr indent="0"/>
            <a:r>
              <a:rPr lang="ja" sz="2400">
                <a:latin typeface="KaiTi"/>
                <a:ea typeface="KaiTi"/>
              </a:rPr>
              <a:t>使用已站可减少</a:t>
            </a:r>
            <a:r>
              <a:rPr lang="ja" b="1" sz="3200">
                <a:solidFill>
                  <a:srgbClr val="FF0000"/>
                </a:solidFill>
                <a:latin typeface="SimHei"/>
                <a:ea typeface="SimHei"/>
              </a:rPr>
              <a:t>46%</a:t>
            </a:r>
            <a:r>
              <a:rPr lang="ja" sz="2400">
                <a:latin typeface="KaiTi"/>
                <a:ea typeface="KaiTi"/>
              </a:rPr>
              <a:t>的</a:t>
            </a:r>
            <a:r>
              <a:rPr lang="ja" b="1" sz="3200">
                <a:latin typeface="SimHei"/>
                <a:ea typeface="SimHei"/>
              </a:rPr>
              <a:t>运营成本</a:t>
            </a:r>
            <a:r>
              <a:rPr lang="ja" sz="2400">
                <a:latin typeface="SimHei"/>
                <a:ea typeface="SimHei"/>
              </a:rPr>
              <a:t>。</a:t>
            </a:r>
          </a:p>
        </p:txBody>
      </p:sp>
      <p:sp>
        <p:nvSpPr>
          <p:cNvPr id="9" name=""/>
          <p:cNvSpPr/>
          <p:nvPr/>
        </p:nvSpPr>
        <p:spPr>
          <a:xfrm>
            <a:off x="573024" y="6288024"/>
            <a:ext cx="4782312" cy="18592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200">
                <a:latin typeface="DengXian"/>
                <a:ea typeface="DengXian"/>
              </a:rPr>
              <a:t>说明：同等与在株洲职教城内运维</a:t>
            </a:r>
            <a:r>
              <a:rPr lang="ja" sz="1200">
                <a:solidFill>
                  <a:srgbClr val="FF0000"/>
                </a:solidFill>
                <a:latin typeface="Arial"/>
                <a:ea typeface="Arial"/>
              </a:rPr>
              <a:t>1000</a:t>
            </a:r>
            <a:r>
              <a:rPr lang="ja" sz="1200">
                <a:solidFill>
                  <a:srgbClr val="FF0000"/>
                </a:solidFill>
                <a:latin typeface="DengXian"/>
                <a:ea typeface="DengXian"/>
              </a:rPr>
              <a:t>俩</a:t>
            </a:r>
            <a:r>
              <a:rPr lang="ja" sz="1200">
                <a:latin typeface="DengXian"/>
                <a:ea typeface="DengXian"/>
              </a:rPr>
              <a:t>共享单车</a:t>
            </a:r>
            <a:r>
              <a:rPr lang="ja" sz="1200">
                <a:solidFill>
                  <a:srgbClr val="FF0000"/>
                </a:solidFill>
                <a:latin typeface="DengXian"/>
                <a:ea typeface="DengXian"/>
              </a:rPr>
              <a:t>一年</a:t>
            </a:r>
            <a:r>
              <a:rPr lang="ja" sz="1200">
                <a:latin typeface="DengXian"/>
                <a:ea typeface="DengXian"/>
              </a:rPr>
              <a:t>的运维成本分析</a:t>
            </a:r>
          </a:p>
        </p:txBody>
      </p:sp>
      <p:sp>
        <p:nvSpPr>
          <p:cNvPr id="10" name=""/>
          <p:cNvSpPr/>
          <p:nvPr/>
        </p:nvSpPr>
        <p:spPr>
          <a:xfrm>
            <a:off x="11082528" y="124968"/>
            <a:ext cx="1011936" cy="56997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algn="r" indent="0"/>
            <a:r>
              <a:rPr lang="ja" sz="2400">
                <a:solidFill>
                  <a:srgbClr val="2E75B6"/>
                </a:solidFill>
                <a:latin typeface="DengXian"/>
                <a:ea typeface="DengXian"/>
              </a:rPr>
              <a:t>智慧行</a:t>
            </a:r>
          </a:p>
          <a:p>
            <a:pPr algn="r" indent="0"/>
            <a:r>
              <a:rPr lang="ja" sz="1600">
                <a:solidFill>
                  <a:srgbClr val="2E75B6"/>
                </a:solidFill>
                <a:latin typeface="Calibri"/>
                <a:ea typeface="Calibri"/>
              </a:rPr>
              <a:t>ZHIHUIXING</a:t>
            </a:r>
          </a:p>
        </p:txBody>
      </p:sp>
      <p:sp>
        <p:nvSpPr>
          <p:cNvPr id="11" name=""/>
          <p:cNvSpPr/>
          <p:nvPr/>
        </p:nvSpPr>
        <p:spPr>
          <a:xfrm>
            <a:off x="6845808" y="5038344"/>
            <a:ext cx="4971288" cy="24993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ctr" indent="0"/>
            <a:r>
              <a:rPr lang="ja" sz="2000">
                <a:solidFill>
                  <a:srgbClr val="333F50"/>
                </a:solidFill>
                <a:latin typeface="KaiTi"/>
                <a:ea typeface="KaiTi"/>
              </a:rPr>
              <a:t>已站       </a:t>
            </a:r>
            <a:r>
              <a:rPr lang="ja" sz="1700">
                <a:solidFill>
                  <a:srgbClr val="043246"/>
                </a:solidFill>
                <a:latin typeface="Arial"/>
                <a:ea typeface="Arial"/>
              </a:rPr>
              <a:t>•</a:t>
            </a:r>
            <a:r>
              <a:rPr lang="ja" sz="2000">
                <a:solidFill>
                  <a:srgbClr val="333F50"/>
                </a:solidFill>
                <a:latin typeface="KaiTi"/>
                <a:ea typeface="KaiTi"/>
              </a:rPr>
              <a:t>牛猫出行</a:t>
            </a:r>
          </a:p>
        </p:txBody>
      </p:sp>
      <p:sp>
        <p:nvSpPr>
          <p:cNvPr id="12" name=""/>
          <p:cNvSpPr/>
          <p:nvPr/>
        </p:nvSpPr>
        <p:spPr>
          <a:xfrm>
            <a:off x="6845808" y="5318760"/>
            <a:ext cx="4971288" cy="94792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/>
            <a:r>
              <a:rPr lang="ja" sz="2400">
                <a:latin typeface="KaiTi"/>
                <a:ea typeface="KaiTi"/>
              </a:rPr>
              <a:t>通过以</a:t>
            </a:r>
            <a:r>
              <a:rPr lang="ja" sz="2000">
                <a:solidFill>
                  <a:srgbClr val="333F50"/>
                </a:solidFill>
                <a:latin typeface="KaiTi"/>
                <a:ea typeface="KaiTi"/>
              </a:rPr>
              <a:t>哈罗出行</a:t>
            </a:r>
            <a:r>
              <a:rPr lang="ja" sz="2400">
                <a:latin typeface="KaiTi"/>
                <a:ea typeface="KaiTi"/>
              </a:rPr>
              <a:t>可得：</a:t>
            </a:r>
            <a:r>
              <a:rPr lang="ja" sz="2000">
                <a:solidFill>
                  <a:srgbClr val="333F50"/>
                </a:solidFill>
                <a:latin typeface="KaiTi"/>
                <a:ea typeface="KaiTi"/>
              </a:rPr>
              <a:t>青桔单车</a:t>
            </a:r>
          </a:p>
          <a:p>
            <a:pPr indent="0"/>
            <a:r>
              <a:rPr lang="ja" sz="2400">
                <a:latin typeface="KaiTi"/>
                <a:ea typeface="KaiTi"/>
              </a:rPr>
              <a:t>已站相比企业可提升</a:t>
            </a:r>
            <a:r>
              <a:rPr lang="ja" b="1" sz="3200">
                <a:solidFill>
                  <a:srgbClr val="FF0000"/>
                </a:solidFill>
                <a:latin typeface="SimHei"/>
                <a:ea typeface="SimHei"/>
              </a:rPr>
              <a:t>25%</a:t>
            </a:r>
            <a:r>
              <a:rPr lang="ja" b="1" sz="3200">
                <a:latin typeface="SimHei"/>
                <a:ea typeface="SimHei"/>
              </a:rPr>
              <a:t>运维效率</a:t>
            </a:r>
            <a:r>
              <a:rPr lang="ja" sz="2400">
                <a:latin typeface="SimHei"/>
                <a:ea typeface="SimHei"/>
              </a:rPr>
              <a:t>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10300447" y="36979"/>
            <a:ext cx="726141" cy="756397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460561" y="2995332"/>
            <a:ext cx="6347012" cy="3563470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PictId2"/>
          <a:stretch>
            <a:fillRect/>
          </a:stretch>
        </p:blipFill>
        <p:spPr>
          <a:xfrm>
            <a:off x="3197038" y="2561664"/>
            <a:ext cx="833717" cy="430306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897591" y="796738"/>
            <a:ext cx="7368988" cy="991720"/>
          </a:xfrm>
          <a:prstGeom prst="rect">
            <a:avLst/>
          </a:prstGeom>
          <a:solidFill>
            <a:srgbClr val="1D3D6E"/>
          </a:solidFill>
        </p:spPr>
        <p:txBody>
          <a:bodyPr lIns="0" tIns="0" rIns="0" bIns="0" wrap="none">
            <a:noAutofit/>
          </a:bodyPr>
          <a:p>
            <a:pPr marL="1796909" indent="0"/>
            <a:r>
              <a:rPr lang="zh-CN" sz="10000">
                <a:solidFill>
                  <a:srgbClr val="FFFFFF"/>
                </a:solidFill>
                <a:latin typeface="Times New Roman"/>
                <a:ea typeface="Times New Roman"/>
              </a:rPr>
              <a:t>V</a:t>
            </a:r>
            <a:r>
              <a:rPr lang="ja" b="1" sz="3600">
                <a:solidFill>
                  <a:srgbClr val="E7E6E6"/>
                </a:solidFill>
                <a:latin typeface="Microsoft YaHei"/>
                <a:ea typeface="Microsoft YaHei"/>
              </a:rPr>
              <a:t>湖南艺洋电气有限公司</a:t>
            </a:r>
          </a:p>
        </p:txBody>
      </p:sp>
      <p:sp>
        <p:nvSpPr>
          <p:cNvPr id="7" name=""/>
          <p:cNvSpPr/>
          <p:nvPr/>
        </p:nvSpPr>
        <p:spPr>
          <a:xfrm>
            <a:off x="10898841" y="127747"/>
            <a:ext cx="1143000" cy="30592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sz="2400">
                <a:solidFill>
                  <a:srgbClr val="2E75B6"/>
                </a:solidFill>
                <a:latin typeface="DengXian"/>
                <a:ea typeface="DengXian"/>
              </a:rPr>
              <a:t>智慧行</a:t>
            </a:r>
          </a:p>
        </p:txBody>
      </p:sp>
      <p:sp>
        <p:nvSpPr>
          <p:cNvPr id="8" name=""/>
          <p:cNvSpPr/>
          <p:nvPr/>
        </p:nvSpPr>
        <p:spPr>
          <a:xfrm>
            <a:off x="10949267" y="541244"/>
            <a:ext cx="1146362" cy="13447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i="1" sz="900">
                <a:solidFill>
                  <a:srgbClr val="2E75B6"/>
                </a:solidFill>
                <a:latin typeface="MS Mincho"/>
                <a:ea typeface="MS Mincho"/>
              </a:rPr>
              <a:t>マ</a:t>
            </a:r>
            <a:r>
              <a:rPr lang="ja" sz="1600">
                <a:solidFill>
                  <a:srgbClr val="2E75B6"/>
                </a:solidFill>
                <a:latin typeface="Calibri"/>
                <a:ea typeface="Calibri"/>
              </a:rPr>
              <a:t> ZHIHUIXING</a:t>
            </a:r>
          </a:p>
        </p:txBody>
      </p:sp>
      <p:sp>
        <p:nvSpPr>
          <p:cNvPr id="9" name=""/>
          <p:cNvSpPr/>
          <p:nvPr/>
        </p:nvSpPr>
        <p:spPr>
          <a:xfrm>
            <a:off x="4464423" y="3990414"/>
            <a:ext cx="470647" cy="17145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600">
                <a:solidFill>
                  <a:srgbClr val="E8C668"/>
                </a:solidFill>
                <a:latin typeface="KaiTi"/>
                <a:ea typeface="KaiTi"/>
              </a:rPr>
              <a:t>&gt;11%</a:t>
            </a:r>
          </a:p>
        </p:txBody>
      </p:sp>
      <p:sp>
        <p:nvSpPr>
          <p:cNvPr id="10" name=""/>
          <p:cNvSpPr/>
          <p:nvPr/>
        </p:nvSpPr>
        <p:spPr>
          <a:xfrm>
            <a:off x="4625788" y="4410635"/>
            <a:ext cx="131109" cy="127747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800">
                <a:solidFill>
                  <a:srgbClr val="404040"/>
                </a:solidFill>
                <a:latin typeface="MS Mincho"/>
                <a:ea typeface="MS Mincho"/>
              </a:rPr>
              <a:t>本</a:t>
            </a:r>
          </a:p>
        </p:txBody>
      </p:sp>
      <p:sp>
        <p:nvSpPr>
          <p:cNvPr id="11" name=""/>
          <p:cNvSpPr/>
          <p:nvPr/>
        </p:nvSpPr>
        <p:spPr>
          <a:xfrm>
            <a:off x="4803961" y="4410635"/>
            <a:ext cx="551330" cy="121023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伍佰万元整</a:t>
            </a:r>
          </a:p>
        </p:txBody>
      </p:sp>
      <p:sp>
        <p:nvSpPr>
          <p:cNvPr id="12" name=""/>
          <p:cNvSpPr/>
          <p:nvPr/>
        </p:nvSpPr>
        <p:spPr>
          <a:xfrm>
            <a:off x="4440891" y="4413997"/>
            <a:ext cx="127747" cy="12438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资</a:t>
            </a:r>
          </a:p>
        </p:txBody>
      </p:sp>
      <p:sp>
        <p:nvSpPr>
          <p:cNvPr id="13" name=""/>
          <p:cNvSpPr/>
          <p:nvPr/>
        </p:nvSpPr>
        <p:spPr>
          <a:xfrm>
            <a:off x="4064373" y="4417358"/>
            <a:ext cx="127747" cy="12102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注</a:t>
            </a:r>
          </a:p>
        </p:txBody>
      </p:sp>
      <p:sp>
        <p:nvSpPr>
          <p:cNvPr id="14" name=""/>
          <p:cNvSpPr/>
          <p:nvPr/>
        </p:nvSpPr>
        <p:spPr>
          <a:xfrm>
            <a:off x="4249270" y="4417358"/>
            <a:ext cx="134471" cy="12102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册</a:t>
            </a:r>
          </a:p>
        </p:txBody>
      </p:sp>
      <p:sp>
        <p:nvSpPr>
          <p:cNvPr id="15" name=""/>
          <p:cNvSpPr/>
          <p:nvPr/>
        </p:nvSpPr>
        <p:spPr>
          <a:xfrm>
            <a:off x="1549773" y="4420720"/>
            <a:ext cx="1075765" cy="12438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湖南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艺洋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电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气有限公司</a:t>
            </a:r>
          </a:p>
        </p:txBody>
      </p:sp>
      <p:sp>
        <p:nvSpPr>
          <p:cNvPr id="16" name=""/>
          <p:cNvSpPr/>
          <p:nvPr/>
        </p:nvSpPr>
        <p:spPr>
          <a:xfrm>
            <a:off x="816908" y="4427444"/>
            <a:ext cx="121024" cy="127747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名</a:t>
            </a:r>
          </a:p>
        </p:txBody>
      </p:sp>
      <p:sp>
        <p:nvSpPr>
          <p:cNvPr id="17" name=""/>
          <p:cNvSpPr/>
          <p:nvPr/>
        </p:nvSpPr>
        <p:spPr>
          <a:xfrm>
            <a:off x="1371600" y="4427444"/>
            <a:ext cx="134470" cy="12438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称</a:t>
            </a:r>
          </a:p>
        </p:txBody>
      </p:sp>
      <p:sp>
        <p:nvSpPr>
          <p:cNvPr id="18" name=""/>
          <p:cNvSpPr/>
          <p:nvPr/>
        </p:nvSpPr>
        <p:spPr>
          <a:xfrm>
            <a:off x="4803961" y="4602255"/>
            <a:ext cx="739589" cy="12102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700">
                <a:solidFill>
                  <a:srgbClr val="242524"/>
                </a:solidFill>
                <a:latin typeface="Times New Roman"/>
                <a:ea typeface="Times New Roman"/>
              </a:rPr>
              <a:t>2019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年</a:t>
            </a:r>
            <a:r>
              <a:rPr lang="ja" sz="700">
                <a:solidFill>
                  <a:srgbClr val="404040"/>
                </a:solidFill>
                <a:latin typeface="Times New Roman"/>
                <a:ea typeface="Times New Roman"/>
              </a:rPr>
              <a:t>04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月</a:t>
            </a:r>
            <a:r>
              <a:rPr lang="ja" sz="700">
                <a:solidFill>
                  <a:srgbClr val="404040"/>
                </a:solidFill>
                <a:latin typeface="Times New Roman"/>
                <a:ea typeface="Times New Roman"/>
              </a:rPr>
              <a:t>29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日</a:t>
            </a:r>
          </a:p>
        </p:txBody>
      </p:sp>
      <p:sp>
        <p:nvSpPr>
          <p:cNvPr id="19" name=""/>
          <p:cNvSpPr/>
          <p:nvPr/>
        </p:nvSpPr>
        <p:spPr>
          <a:xfrm>
            <a:off x="4064373" y="4605617"/>
            <a:ext cx="127747" cy="12438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800">
                <a:solidFill>
                  <a:srgbClr val="404040"/>
                </a:solidFill>
                <a:latin typeface="MS Mincho"/>
                <a:ea typeface="MS Mincho"/>
              </a:rPr>
              <a:t>成</a:t>
            </a:r>
          </a:p>
        </p:txBody>
      </p:sp>
      <p:sp>
        <p:nvSpPr>
          <p:cNvPr id="20" name=""/>
          <p:cNvSpPr/>
          <p:nvPr/>
        </p:nvSpPr>
        <p:spPr>
          <a:xfrm>
            <a:off x="4629150" y="4605617"/>
            <a:ext cx="124385" cy="12438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800">
                <a:solidFill>
                  <a:srgbClr val="404040"/>
                </a:solidFill>
                <a:latin typeface="MS Mincho"/>
                <a:ea typeface="MS Mincho"/>
              </a:rPr>
              <a:t>期</a:t>
            </a:r>
          </a:p>
        </p:txBody>
      </p:sp>
      <p:sp>
        <p:nvSpPr>
          <p:cNvPr id="21" name=""/>
          <p:cNvSpPr/>
          <p:nvPr/>
        </p:nvSpPr>
        <p:spPr>
          <a:xfrm>
            <a:off x="4252632" y="4608979"/>
            <a:ext cx="127747" cy="11766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立</a:t>
            </a:r>
          </a:p>
        </p:txBody>
      </p:sp>
      <p:sp>
        <p:nvSpPr>
          <p:cNvPr id="22" name=""/>
          <p:cNvSpPr/>
          <p:nvPr/>
        </p:nvSpPr>
        <p:spPr>
          <a:xfrm>
            <a:off x="1549773" y="4612341"/>
            <a:ext cx="860612" cy="12438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其他有限责</a:t>
            </a:r>
            <a:r>
              <a:rPr lang="ja" sz="750">
                <a:solidFill>
                  <a:srgbClr val="6F6F6F"/>
                </a:solidFill>
                <a:latin typeface="Microsoft YaHei"/>
                <a:ea typeface="Microsoft YaHei"/>
              </a:rPr>
              <a:t>任公司</a:t>
            </a:r>
          </a:p>
        </p:txBody>
      </p:sp>
      <p:sp>
        <p:nvSpPr>
          <p:cNvPr id="23" name=""/>
          <p:cNvSpPr/>
          <p:nvPr/>
        </p:nvSpPr>
        <p:spPr>
          <a:xfrm>
            <a:off x="4457700" y="4612341"/>
            <a:ext cx="97491" cy="11430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just" indent="0"/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曰</a:t>
            </a:r>
          </a:p>
        </p:txBody>
      </p:sp>
      <p:sp>
        <p:nvSpPr>
          <p:cNvPr id="24" name=""/>
          <p:cNvSpPr/>
          <p:nvPr/>
        </p:nvSpPr>
        <p:spPr>
          <a:xfrm>
            <a:off x="816908" y="4622426"/>
            <a:ext cx="127747" cy="12438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类</a:t>
            </a:r>
          </a:p>
        </p:txBody>
      </p:sp>
      <p:sp>
        <p:nvSpPr>
          <p:cNvPr id="25" name=""/>
          <p:cNvSpPr/>
          <p:nvPr/>
        </p:nvSpPr>
        <p:spPr>
          <a:xfrm>
            <a:off x="1378323" y="4622426"/>
            <a:ext cx="127747" cy="11766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just" indent="0"/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型</a:t>
            </a:r>
          </a:p>
        </p:txBody>
      </p:sp>
      <p:sp>
        <p:nvSpPr>
          <p:cNvPr id="26" name=""/>
          <p:cNvSpPr/>
          <p:nvPr/>
        </p:nvSpPr>
        <p:spPr>
          <a:xfrm>
            <a:off x="4807323" y="4793876"/>
            <a:ext cx="225238" cy="12102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长期</a:t>
            </a:r>
          </a:p>
        </p:txBody>
      </p:sp>
      <p:sp>
        <p:nvSpPr>
          <p:cNvPr id="27" name=""/>
          <p:cNvSpPr/>
          <p:nvPr/>
        </p:nvSpPr>
        <p:spPr>
          <a:xfrm>
            <a:off x="4440891" y="4797238"/>
            <a:ext cx="127747" cy="12438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期</a:t>
            </a:r>
          </a:p>
        </p:txBody>
      </p:sp>
      <p:sp>
        <p:nvSpPr>
          <p:cNvPr id="28" name=""/>
          <p:cNvSpPr/>
          <p:nvPr/>
        </p:nvSpPr>
        <p:spPr>
          <a:xfrm>
            <a:off x="4064373" y="4800600"/>
            <a:ext cx="127747" cy="12438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营</a:t>
            </a:r>
          </a:p>
        </p:txBody>
      </p:sp>
      <p:sp>
        <p:nvSpPr>
          <p:cNvPr id="29" name=""/>
          <p:cNvSpPr/>
          <p:nvPr/>
        </p:nvSpPr>
        <p:spPr>
          <a:xfrm>
            <a:off x="4252632" y="4800600"/>
            <a:ext cx="131109" cy="117661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业</a:t>
            </a:r>
          </a:p>
        </p:txBody>
      </p:sp>
      <p:sp>
        <p:nvSpPr>
          <p:cNvPr id="30" name=""/>
          <p:cNvSpPr/>
          <p:nvPr/>
        </p:nvSpPr>
        <p:spPr>
          <a:xfrm>
            <a:off x="4632511" y="4803961"/>
            <a:ext cx="124386" cy="11766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just" indent="0"/>
            <a:r>
              <a:rPr lang="ja" sz="800">
                <a:solidFill>
                  <a:srgbClr val="404040"/>
                </a:solidFill>
                <a:latin typeface="MS Mincho"/>
                <a:ea typeface="MS Mincho"/>
              </a:rPr>
              <a:t>限</a:t>
            </a:r>
          </a:p>
        </p:txBody>
      </p:sp>
      <p:sp>
        <p:nvSpPr>
          <p:cNvPr id="31" name=""/>
          <p:cNvSpPr/>
          <p:nvPr/>
        </p:nvSpPr>
        <p:spPr>
          <a:xfrm>
            <a:off x="816908" y="4810685"/>
            <a:ext cx="685800" cy="127747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法定代表人</a:t>
            </a:r>
          </a:p>
        </p:txBody>
      </p:sp>
      <p:sp>
        <p:nvSpPr>
          <p:cNvPr id="32" name=""/>
          <p:cNvSpPr/>
          <p:nvPr/>
        </p:nvSpPr>
        <p:spPr>
          <a:xfrm>
            <a:off x="1549773" y="4810685"/>
            <a:ext cx="231962" cy="11766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厉丞</a:t>
            </a:r>
          </a:p>
        </p:txBody>
      </p:sp>
      <p:sp>
        <p:nvSpPr>
          <p:cNvPr id="33" name=""/>
          <p:cNvSpPr/>
          <p:nvPr/>
        </p:nvSpPr>
        <p:spPr>
          <a:xfrm>
            <a:off x="4064373" y="4988858"/>
            <a:ext cx="131109" cy="127747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住</a:t>
            </a:r>
          </a:p>
        </p:txBody>
      </p:sp>
      <p:sp>
        <p:nvSpPr>
          <p:cNvPr id="34" name=""/>
          <p:cNvSpPr/>
          <p:nvPr/>
        </p:nvSpPr>
        <p:spPr>
          <a:xfrm>
            <a:off x="4632511" y="4992220"/>
            <a:ext cx="131109" cy="12102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所</a:t>
            </a:r>
          </a:p>
        </p:txBody>
      </p:sp>
      <p:sp>
        <p:nvSpPr>
          <p:cNvPr id="35" name=""/>
          <p:cNvSpPr/>
          <p:nvPr/>
        </p:nvSpPr>
        <p:spPr>
          <a:xfrm>
            <a:off x="4803961" y="4998944"/>
            <a:ext cx="1677521" cy="40005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ts val="1046"/>
              </a:lnSpc>
            </a:pP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株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洲云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龙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示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范区职教大学城</a:t>
            </a:r>
            <a:r>
              <a:rPr lang="ja" sz="750">
                <a:solidFill>
                  <a:srgbClr val="6F6F6F"/>
                </a:solidFill>
                <a:latin typeface="Microsoft YaHei"/>
                <a:ea typeface="Microsoft YaHei"/>
              </a:rPr>
              <a:t>智慧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路</a:t>
            </a:r>
            <a:r>
              <a:rPr lang="ja" sz="700">
                <a:solidFill>
                  <a:srgbClr val="242524"/>
                </a:solidFill>
                <a:latin typeface="Times New Roman"/>
                <a:ea typeface="Times New Roman"/>
              </a:rPr>
              <a:t>1 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号</a:t>
            </a:r>
            <a:r>
              <a:rPr lang="ja" sz="750">
                <a:solidFill>
                  <a:srgbClr val="6F6F6F"/>
                </a:solidFill>
                <a:latin typeface="Microsoft YaHei"/>
                <a:ea typeface="Microsoft YaHei"/>
              </a:rPr>
              <a:t>湖南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铁路科技职业技</a:t>
            </a:r>
            <a:r>
              <a:rPr lang="ja" sz="750">
                <a:solidFill>
                  <a:srgbClr val="6F6F6F"/>
                </a:solidFill>
                <a:latin typeface="Microsoft YaHei"/>
                <a:ea typeface="Microsoft YaHei"/>
              </a:rPr>
              <a:t>术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学院</a:t>
            </a:r>
            <a:r>
              <a:rPr lang="ja" sz="700">
                <a:solidFill>
                  <a:srgbClr val="595959"/>
                </a:solidFill>
                <a:latin typeface="Times New Roman"/>
                <a:ea typeface="Times New Roman"/>
              </a:rPr>
              <a:t>1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号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实 训楼大学生创新创业中心</a:t>
            </a:r>
            <a:r>
              <a:rPr lang="ja" sz="700">
                <a:solidFill>
                  <a:srgbClr val="595959"/>
                </a:solidFill>
                <a:latin typeface="Times New Roman"/>
                <a:ea typeface="Times New Roman"/>
              </a:rPr>
              <a:t>409</a:t>
            </a:r>
            <a:r>
              <a:rPr lang="ja" sz="750">
                <a:solidFill>
                  <a:srgbClr val="6F6F6F"/>
                </a:solidFill>
                <a:latin typeface="Microsoft YaHei"/>
                <a:ea typeface="Microsoft YaHei"/>
              </a:rPr>
              <a:t>号</a:t>
            </a:r>
          </a:p>
        </p:txBody>
      </p:sp>
      <p:sp>
        <p:nvSpPr>
          <p:cNvPr id="36" name=""/>
          <p:cNvSpPr/>
          <p:nvPr/>
        </p:nvSpPr>
        <p:spPr>
          <a:xfrm>
            <a:off x="820270" y="5002305"/>
            <a:ext cx="682438" cy="127747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经营范围</a:t>
            </a:r>
          </a:p>
        </p:txBody>
      </p:sp>
      <p:sp>
        <p:nvSpPr>
          <p:cNvPr id="37" name=""/>
          <p:cNvSpPr/>
          <p:nvPr/>
        </p:nvSpPr>
        <p:spPr>
          <a:xfrm>
            <a:off x="806823" y="3704664"/>
            <a:ext cx="1025338" cy="26558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ts val="1085"/>
              </a:lnSpc>
            </a:pP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统一社会信用代码 </a:t>
            </a:r>
            <a:r>
              <a:rPr lang="ja" sz="550">
                <a:solidFill>
                  <a:srgbClr val="404040"/>
                </a:solidFill>
                <a:latin typeface="Microsoft YaHei"/>
                <a:ea typeface="Microsoft YaHei"/>
              </a:rPr>
              <a:t>91430200</a:t>
            </a:r>
            <a:r>
              <a:rPr lang="ja" sz="450">
                <a:solidFill>
                  <a:srgbClr val="404040"/>
                </a:solidFill>
                <a:latin typeface="MingLiU"/>
                <a:ea typeface="MingLiU"/>
              </a:rPr>
              <a:t>厘六</a:t>
            </a:r>
            <a:r>
              <a:rPr lang="ja" sz="550">
                <a:solidFill>
                  <a:srgbClr val="404040"/>
                </a:solidFill>
                <a:latin typeface="Microsoft YaHei"/>
                <a:ea typeface="Microsoft YaHei"/>
              </a:rPr>
              <a:t>4</a:t>
            </a:r>
            <a:r>
              <a:rPr lang="ja" sz="550">
                <a:latin typeface="Microsoft YaHei"/>
                <a:ea typeface="Microsoft YaHei"/>
              </a:rPr>
              <a:t>く</a:t>
            </a:r>
            <a:r>
              <a:rPr lang="ja" sz="550">
                <a:solidFill>
                  <a:srgbClr val="404040"/>
                </a:solidFill>
                <a:latin typeface="Microsoft YaHei"/>
                <a:ea typeface="Microsoft YaHei"/>
              </a:rPr>
              <a:t>^82?9</a:t>
            </a:r>
            <a:r>
              <a:rPr lang="ja" sz="450">
                <a:solidFill>
                  <a:srgbClr val="404040"/>
                </a:solidFill>
                <a:latin typeface="MingLiU"/>
                <a:ea typeface="MingLiU"/>
              </a:rPr>
              <a:t>し</a:t>
            </a:r>
            <a:r>
              <a:rPr lang="ja" sz="550">
                <a:solidFill>
                  <a:srgbClr val="404040"/>
                </a:solidFill>
                <a:latin typeface="Microsoft YaHei"/>
                <a:ea typeface="Microsoft YaHei"/>
              </a:rPr>
              <a:t>1</a:t>
            </a:r>
          </a:p>
        </p:txBody>
      </p:sp>
      <p:sp>
        <p:nvSpPr>
          <p:cNvPr id="38" name=""/>
          <p:cNvSpPr/>
          <p:nvPr/>
        </p:nvSpPr>
        <p:spPr>
          <a:xfrm>
            <a:off x="1549773" y="5002305"/>
            <a:ext cx="2420471" cy="68580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ts val="900"/>
              </a:lnSpc>
            </a:pP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变压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器、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整流器和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电感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器</a:t>
            </a:r>
            <a:r>
              <a:rPr lang="ja" sz="600">
                <a:solidFill>
                  <a:srgbClr val="6F6F6F"/>
                </a:solidFill>
                <a:latin typeface="MingLiU"/>
                <a:ea typeface="MingLiU"/>
              </a:rPr>
              <a:t>制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造；轨道</a:t>
            </a:r>
            <a:r>
              <a:rPr lang="ja" sz="600">
                <a:solidFill>
                  <a:srgbClr val="6F6F6F"/>
                </a:solidFill>
                <a:latin typeface="MingLiU"/>
                <a:ea typeface="MingLiU"/>
              </a:rPr>
              <a:t>交通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设备、</a:t>
            </a:r>
            <a:r>
              <a:rPr lang="ja" sz="600">
                <a:solidFill>
                  <a:srgbClr val="6F6F6F"/>
                </a:solidFill>
                <a:latin typeface="MingLiU"/>
                <a:ea typeface="MingLiU"/>
              </a:rPr>
              <a:t>电气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设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备、机 </a:t>
            </a:r>
            <a:r>
              <a:rPr lang="ja" sz="600">
                <a:solidFill>
                  <a:srgbClr val="6F6F6F"/>
                </a:solidFill>
                <a:latin typeface="MingLiU"/>
                <a:ea typeface="MingLiU"/>
              </a:rPr>
              <a:t>电产品、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电</a:t>
            </a:r>
            <a:r>
              <a:rPr lang="ja" sz="600">
                <a:solidFill>
                  <a:srgbClr val="6F6F6F"/>
                </a:solidFill>
                <a:latin typeface="MingLiU"/>
                <a:ea typeface="MingLiU"/>
              </a:rPr>
              <a:t>子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产品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的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设计、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制造、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修理、</a:t>
            </a:r>
            <a:r>
              <a:rPr lang="ja" sz="600">
                <a:solidFill>
                  <a:srgbClr val="6F6F6F"/>
                </a:solidFill>
                <a:latin typeface="MingLiU"/>
                <a:ea typeface="MingLiU"/>
              </a:rPr>
              <a:t>销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售；轨道交通</a:t>
            </a:r>
            <a:r>
              <a:rPr lang="ja" sz="600">
                <a:solidFill>
                  <a:srgbClr val="6F6F6F"/>
                </a:solidFill>
                <a:latin typeface="MingLiU"/>
                <a:ea typeface="MingLiU"/>
              </a:rPr>
              <a:t>设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备 的</a:t>
            </a:r>
            <a:r>
              <a:rPr lang="ja" sz="600">
                <a:solidFill>
                  <a:srgbClr val="6F6F6F"/>
                </a:solidFill>
                <a:latin typeface="MingLiU"/>
                <a:ea typeface="MingLiU"/>
              </a:rPr>
              <a:t>租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赁及进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出口业务；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轨道</a:t>
            </a:r>
            <a:r>
              <a:rPr lang="ja" sz="600">
                <a:solidFill>
                  <a:srgbClr val="6F6F6F"/>
                </a:solidFill>
                <a:latin typeface="MingLiU"/>
                <a:ea typeface="MingLiU"/>
              </a:rPr>
              <a:t>交通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设备领</a:t>
            </a:r>
            <a:r>
              <a:rPr lang="ja" sz="600">
                <a:solidFill>
                  <a:srgbClr val="6F6F6F"/>
                </a:solidFill>
                <a:latin typeface="MingLiU"/>
                <a:ea typeface="MingLiU"/>
              </a:rPr>
              <a:t>域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技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术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开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发、技术咨 询、技</a:t>
            </a:r>
            <a:r>
              <a:rPr lang="ja" sz="600">
                <a:solidFill>
                  <a:srgbClr val="6F6F6F"/>
                </a:solidFill>
                <a:latin typeface="MingLiU"/>
                <a:ea typeface="MingLiU"/>
              </a:rPr>
              <a:t>术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转让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及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技</a:t>
            </a:r>
            <a:r>
              <a:rPr lang="ja" sz="600">
                <a:solidFill>
                  <a:srgbClr val="989898"/>
                </a:solidFill>
                <a:latin typeface="MingLiU"/>
                <a:ea typeface="MingLiU"/>
              </a:rPr>
              <a:t>术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推广</a:t>
            </a:r>
            <a:r>
              <a:rPr lang="ja" sz="600">
                <a:solidFill>
                  <a:srgbClr val="6F6F6F"/>
                </a:solidFill>
                <a:latin typeface="MingLiU"/>
                <a:ea typeface="MingLiU"/>
              </a:rPr>
              <a:t>服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务；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轨道交通教学、</a:t>
            </a:r>
            <a:r>
              <a:rPr lang="ja" sz="600">
                <a:solidFill>
                  <a:srgbClr val="6F6F6F"/>
                </a:solidFill>
                <a:latin typeface="MingLiU"/>
                <a:ea typeface="MingLiU"/>
              </a:rPr>
              <a:t>实验、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智能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设 备、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仪器仪</a:t>
            </a:r>
            <a:r>
              <a:rPr lang="ja" sz="600">
                <a:solidFill>
                  <a:srgbClr val="989898"/>
                </a:solidFill>
                <a:latin typeface="MingLiU"/>
                <a:ea typeface="MingLiU"/>
              </a:rPr>
              <a:t>表、エ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器具</a:t>
            </a:r>
            <a:r>
              <a:rPr lang="ja" sz="600">
                <a:solidFill>
                  <a:srgbClr val="6F6F6F"/>
                </a:solidFill>
                <a:latin typeface="MingLiU"/>
                <a:ea typeface="MingLiU"/>
              </a:rPr>
              <a:t>等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产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品的销售、</a:t>
            </a:r>
            <a:r>
              <a:rPr lang="ja" sz="600">
                <a:solidFill>
                  <a:srgbClr val="6F6F6F"/>
                </a:solidFill>
                <a:latin typeface="MingLiU"/>
                <a:ea typeface="MingLiU"/>
              </a:rPr>
              <a:t>安装、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维</a:t>
            </a:r>
            <a:r>
              <a:rPr lang="ja" sz="600">
                <a:solidFill>
                  <a:srgbClr val="6F6F6F"/>
                </a:solidFill>
                <a:latin typeface="MingLiU"/>
                <a:ea typeface="MingLiU"/>
              </a:rPr>
              <a:t>护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服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务。</a:t>
            </a:r>
            <a:r>
              <a:rPr lang="ja" sz="600">
                <a:latin typeface="MingLiU"/>
                <a:ea typeface="MingLiU"/>
              </a:rPr>
              <a:t>(</a:t>
            </a:r>
            <a:r>
              <a:rPr lang="ja" sz="600">
                <a:solidFill>
                  <a:srgbClr val="6F6F6F"/>
                </a:solidFill>
                <a:latin typeface="MingLiU"/>
                <a:ea typeface="MingLiU"/>
              </a:rPr>
              <a:t>依 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法</a:t>
            </a:r>
            <a:r>
              <a:rPr lang="ja" sz="600">
                <a:solidFill>
                  <a:srgbClr val="6F6F6F"/>
                </a:solidFill>
                <a:latin typeface="MingLiU"/>
                <a:ea typeface="MingLiU"/>
              </a:rPr>
              <a:t>须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经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批准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的</a:t>
            </a:r>
            <a:r>
              <a:rPr lang="ja" sz="600">
                <a:solidFill>
                  <a:srgbClr val="6F6F6F"/>
                </a:solidFill>
                <a:latin typeface="MingLiU"/>
                <a:ea typeface="MingLiU"/>
              </a:rPr>
              <a:t>项</a:t>
            </a:r>
            <a:r>
              <a:rPr lang="ja" sz="600">
                <a:solidFill>
                  <a:srgbClr val="989898"/>
                </a:solidFill>
                <a:latin typeface="MingLiU"/>
                <a:ea typeface="MingLiU"/>
              </a:rPr>
              <a:t>目</a:t>
            </a:r>
            <a:r>
              <a:rPr lang="ja" sz="600">
                <a:latin typeface="MingLiU"/>
                <a:ea typeface="MingLiU"/>
              </a:rPr>
              <a:t>,</a:t>
            </a:r>
            <a:r>
              <a:rPr lang="ja" sz="600">
                <a:solidFill>
                  <a:srgbClr val="6F6F6F"/>
                </a:solidFill>
                <a:latin typeface="MingLiU"/>
                <a:ea typeface="MingLiU"/>
              </a:rPr>
              <a:t>经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相</a:t>
            </a:r>
            <a:r>
              <a:rPr lang="ja" sz="600">
                <a:solidFill>
                  <a:srgbClr val="6F6F6F"/>
                </a:solidFill>
                <a:latin typeface="MingLiU"/>
                <a:ea typeface="MingLiU"/>
              </a:rPr>
              <a:t>关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部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门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批准</a:t>
            </a:r>
            <a:r>
              <a:rPr lang="ja" sz="600">
                <a:solidFill>
                  <a:srgbClr val="989898"/>
                </a:solidFill>
                <a:latin typeface="MingLiU"/>
                <a:ea typeface="MingLiU"/>
              </a:rPr>
              <a:t>后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方可开展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经营</a:t>
            </a:r>
            <a:r>
              <a:rPr lang="ja" sz="600">
                <a:solidFill>
                  <a:srgbClr val="595959"/>
                </a:solidFill>
                <a:latin typeface="MingLiU"/>
                <a:ea typeface="MingLiU"/>
              </a:rPr>
              <a:t>活动</a:t>
            </a:r>
            <a:r>
              <a:rPr lang="ja" sz="600">
                <a:latin typeface="MingLiU"/>
                <a:ea typeface="MingLiU"/>
              </a:rPr>
              <a:t>)</a:t>
            </a:r>
          </a:p>
        </p:txBody>
      </p:sp>
      <p:sp>
        <p:nvSpPr>
          <p:cNvPr id="39" name=""/>
          <p:cNvSpPr/>
          <p:nvPr/>
        </p:nvSpPr>
        <p:spPr>
          <a:xfrm>
            <a:off x="4753535" y="5913344"/>
            <a:ext cx="1613647" cy="554691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spcAft>
                <a:spcPts val="140"/>
              </a:spcAft>
            </a:pPr>
            <a:r>
              <a:rPr lang="ja" sz="1000">
                <a:solidFill>
                  <a:srgbClr val="6F6F6F"/>
                </a:solidFill>
                <a:latin typeface="MingLiU"/>
                <a:ea typeface="MingLiU"/>
              </a:rPr>
              <a:t>登记机关</a:t>
            </a:r>
          </a:p>
          <a:p>
            <a:pPr algn="r" indent="0"/>
            <a:r>
              <a:rPr lang="ja" sz="850">
                <a:solidFill>
                  <a:srgbClr val="6F6F6F"/>
                </a:solidFill>
                <a:latin typeface="MingLiU"/>
                <a:ea typeface="MingLiU"/>
              </a:rPr>
              <a:t>年 月</a:t>
            </a:r>
            <a:r>
              <a:rPr lang="ja" sz="850">
                <a:solidFill>
                  <a:srgbClr val="404040"/>
                </a:solidFill>
                <a:latin typeface="MingLiU"/>
                <a:ea typeface="MingLiU"/>
              </a:rPr>
              <a:t>ブ</a:t>
            </a:r>
            <a:r>
              <a:rPr lang="ja" sz="850">
                <a:solidFill>
                  <a:srgbClr val="6F6F6F"/>
                </a:solidFill>
                <a:latin typeface="MingLiU"/>
                <a:ea typeface="MingLiU"/>
              </a:rPr>
              <a:t>曰</a:t>
            </a:r>
          </a:p>
          <a:p>
            <a:pPr indent="0"/>
            <a:r>
              <a:rPr lang="ja" u="sng" sz="1000">
                <a:solidFill>
                  <a:srgbClr val="C7C0AC"/>
                </a:solidFill>
                <a:latin typeface="MingLiU"/>
                <a:ea typeface="MingLiU"/>
              </a:rPr>
              <a:t>物^^^^^</a:t>
            </a:r>
          </a:p>
        </p:txBody>
      </p:sp>
      <p:sp>
        <p:nvSpPr>
          <p:cNvPr id="40" name=""/>
          <p:cNvSpPr/>
          <p:nvPr/>
        </p:nvSpPr>
        <p:spPr>
          <a:xfrm>
            <a:off x="2319617" y="3062567"/>
            <a:ext cx="285750" cy="87406"/>
          </a:xfrm>
          <a:prstGeom prst="rect">
            <a:avLst/>
          </a:prstGeom>
          <a:solidFill>
            <a:srgbClr val="C7BCA3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400">
                <a:solidFill>
                  <a:srgbClr val="FFFFFF"/>
                </a:solidFill>
                <a:latin typeface="MingLiU"/>
                <a:ea typeface="MingLiU"/>
              </a:rPr>
              <a:t>し.‘：^- </a:t>
            </a:r>
            <a:r>
              <a:rPr lang="zh-CN" sz="400">
                <a:solidFill>
                  <a:srgbClr val="FFFFFF"/>
                </a:solidFill>
                <a:latin typeface="MingLiU"/>
                <a:ea typeface="MingLiU"/>
              </a:rPr>
              <a:t>.-</a:t>
            </a:r>
            <a:r>
              <a:rPr lang="ja" sz="400">
                <a:solidFill>
                  <a:srgbClr val="FFFFFF"/>
                </a:solidFill>
                <a:latin typeface="MingLiU"/>
                <a:ea typeface="MingLiU"/>
              </a:rPr>
              <a:t>•リ</a:t>
            </a:r>
          </a:p>
        </p:txBody>
      </p:sp>
      <p:sp>
        <p:nvSpPr>
          <p:cNvPr id="41" name=""/>
          <p:cNvSpPr/>
          <p:nvPr/>
        </p:nvSpPr>
        <p:spPr>
          <a:xfrm>
            <a:off x="437029" y="6575611"/>
            <a:ext cx="1573306" cy="6387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en-US" sz="500">
                <a:solidFill>
                  <a:srgbClr val="595959"/>
                </a:solidFill>
                <a:latin typeface="Times New Roman"/>
                <a:hlinkClick r:id="rLinkId0"/>
              </a:rPr>
              <a:t>http://www.esxt.gov</a:t>
            </a:r>
            <a:r>
              <a:rPr lang="en-US" sz="500">
                <a:solidFill>
                  <a:srgbClr val="595959"/>
                </a:solidFill>
                <a:latin typeface="Times New Roman"/>
              </a:rPr>
              <a:t> </a:t>
            </a:r>
            <a:r>
              <a:rPr lang="ja" sz="500">
                <a:solidFill>
                  <a:srgbClr val="595959"/>
                </a:solidFill>
                <a:latin typeface="Times New Roman"/>
                <a:ea typeface="Times New Roman"/>
              </a:rPr>
              <a:t>.«1</a:t>
            </a:r>
          </a:p>
        </p:txBody>
      </p:sp>
      <p:sp>
        <p:nvSpPr>
          <p:cNvPr id="42" name=""/>
          <p:cNvSpPr/>
          <p:nvPr/>
        </p:nvSpPr>
        <p:spPr>
          <a:xfrm>
            <a:off x="437029" y="6636123"/>
            <a:ext cx="1573306" cy="8740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450">
                <a:solidFill>
                  <a:srgbClr val="808080"/>
                </a:solidFill>
                <a:latin typeface="MingLiU"/>
                <a:ea typeface="MingLiU"/>
              </a:rPr>
              <a:t>国家企业信用信息公示系统网址：</a:t>
            </a:r>
          </a:p>
        </p:txBody>
      </p:sp>
      <p:sp>
        <p:nvSpPr>
          <p:cNvPr id="43" name=""/>
          <p:cNvSpPr/>
          <p:nvPr/>
        </p:nvSpPr>
        <p:spPr>
          <a:xfrm>
            <a:off x="5825938" y="6609229"/>
            <a:ext cx="981635" cy="12438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750">
                <a:solidFill>
                  <a:srgbClr val="5A676C"/>
                </a:solidFill>
                <a:latin typeface="Microsoft YaHei"/>
                <a:ea typeface="Microsoft YaHei"/>
              </a:rPr>
              <a:t>国家市场监督管理总局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监</a:t>
            </a:r>
            <a:r>
              <a:rPr lang="ja" sz="750">
                <a:solidFill>
                  <a:srgbClr val="5A676C"/>
                </a:solidFill>
                <a:latin typeface="Microsoft YaHei"/>
                <a:ea typeface="Microsoft YaHei"/>
              </a:rPr>
              <a:t>制</a:t>
            </a:r>
          </a:p>
        </p:txBody>
      </p:sp>
      <p:sp>
        <p:nvSpPr>
          <p:cNvPr id="44" name=""/>
          <p:cNvSpPr/>
          <p:nvPr/>
        </p:nvSpPr>
        <p:spPr>
          <a:xfrm>
            <a:off x="7419414" y="2390214"/>
            <a:ext cx="2101103" cy="719418"/>
          </a:xfrm>
          <a:prstGeom prst="rect">
            <a:avLst/>
          </a:prstGeom>
          <a:solidFill>
            <a:srgbClr val="338CB4"/>
          </a:solidFill>
        </p:spPr>
        <p:txBody>
          <a:bodyPr lIns="0" tIns="0" rIns="0" bIns="0">
            <a:noAutofit/>
          </a:bodyPr>
          <a:p>
            <a:pPr indent="0">
              <a:spcAft>
                <a:spcPts val="280"/>
              </a:spcAft>
            </a:pPr>
            <a:r>
              <a:rPr lang="ja" b="1" sz="2400">
                <a:solidFill>
                  <a:srgbClr val="FFFFFF"/>
                </a:solidFill>
                <a:latin typeface="KaiTi"/>
                <a:ea typeface="KaiTi"/>
              </a:rPr>
              <a:t>成立时间：</a:t>
            </a:r>
          </a:p>
          <a:p>
            <a:pPr indent="0"/>
            <a:r>
              <a:rPr lang="ja" b="1" sz="2400">
                <a:solidFill>
                  <a:srgbClr val="FFFFFF"/>
                </a:solidFill>
                <a:latin typeface="KaiTi"/>
                <a:ea typeface="KaiTi"/>
              </a:rPr>
              <a:t>2019 年04月 29日</a:t>
            </a:r>
          </a:p>
        </p:txBody>
      </p:sp>
      <p:sp>
        <p:nvSpPr>
          <p:cNvPr id="45" name=""/>
          <p:cNvSpPr/>
          <p:nvPr/>
        </p:nvSpPr>
        <p:spPr>
          <a:xfrm>
            <a:off x="7779123" y="3442447"/>
            <a:ext cx="3018865" cy="2803711"/>
          </a:xfrm>
          <a:prstGeom prst="rect">
            <a:avLst/>
          </a:prstGeom>
          <a:solidFill>
            <a:srgbClr val="338CB4"/>
          </a:solidFill>
        </p:spPr>
        <p:txBody>
          <a:bodyPr lIns="0" tIns="0" rIns="0" bIns="0">
            <a:noAutofit/>
          </a:bodyPr>
          <a:p>
            <a:pPr indent="76200">
              <a:lnSpc>
                <a:spcPts val="2971"/>
              </a:lnSpc>
              <a:spcBef>
                <a:spcPts val="1400"/>
              </a:spcBef>
              <a:spcAft>
                <a:spcPts val="140"/>
              </a:spcAft>
            </a:pPr>
            <a:r>
              <a:rPr lang="ja" b="1" sz="2400">
                <a:solidFill>
                  <a:srgbClr val="FFFFFF"/>
                </a:solidFill>
                <a:latin typeface="KaiTi"/>
                <a:ea typeface="KaiTi"/>
              </a:rPr>
              <a:t>地点：</a:t>
            </a:r>
          </a:p>
          <a:p>
            <a:pPr indent="76200">
              <a:lnSpc>
                <a:spcPts val="2885"/>
              </a:lnSpc>
            </a:pPr>
            <a:r>
              <a:rPr lang="ja" b="1" sz="2400">
                <a:solidFill>
                  <a:srgbClr val="FFFFFF"/>
                </a:solidFill>
                <a:latin typeface="KaiTi"/>
                <a:ea typeface="KaiTi"/>
              </a:rPr>
              <a:t>株洲云龙示范区职 教大学城智慧路1 号,创新创业大厦</a:t>
            </a:r>
          </a:p>
          <a:p>
            <a:pPr indent="76200">
              <a:lnSpc>
                <a:spcPts val="3057"/>
              </a:lnSpc>
            </a:pPr>
            <a:r>
              <a:rPr lang="ja" b="1" sz="2400">
                <a:solidFill>
                  <a:srgbClr val="FFFFFF"/>
                </a:solidFill>
                <a:latin typeface="KaiTi"/>
                <a:ea typeface="KaiTi"/>
              </a:rPr>
              <a:t>I</a:t>
            </a:r>
            <a:r>
              <a:rPr lang="ja" b="1" sz="2400">
                <a:solidFill>
                  <a:srgbClr val="FFFFFF"/>
                </a:solidFill>
                <a:latin typeface="KaiTi"/>
                <a:ea typeface="KaiTi"/>
              </a:rPr>
              <a:t>团队目标：_ 专注于让共享资源 更好服务师生</a:t>
            </a:r>
          </a:p>
        </p:txBody>
      </p:sp>
      <p:sp>
        <p:nvSpPr>
          <p:cNvPr id="46" name=""/>
          <p:cNvSpPr/>
          <p:nvPr/>
        </p:nvSpPr>
        <p:spPr>
          <a:xfrm>
            <a:off x="11026588" y="5812491"/>
            <a:ext cx="1008529" cy="90431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just" indent="0"/>
            <a:r>
              <a:rPr lang="ja" sz="4400">
                <a:solidFill>
                  <a:srgbClr val="0C2559"/>
                </a:solidFill>
                <a:latin typeface="MS Mincho"/>
                <a:ea typeface="MS Mincho"/>
              </a:rPr>
              <a:t>」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10302240" y="36576"/>
            <a:ext cx="725424" cy="755904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7714488" y="789432"/>
            <a:ext cx="4309872" cy="5919216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PictId2"/>
          <a:stretch>
            <a:fillRect/>
          </a:stretch>
        </p:blipFill>
        <p:spPr>
          <a:xfrm>
            <a:off x="76200" y="54864"/>
            <a:ext cx="3752088" cy="890016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PictId3"/>
          <a:stretch>
            <a:fillRect/>
          </a:stretch>
        </p:blipFill>
        <p:spPr>
          <a:xfrm>
            <a:off x="838200" y="1191768"/>
            <a:ext cx="1548384" cy="2017776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PictId4"/>
          <a:stretch>
            <a:fillRect/>
          </a:stretch>
        </p:blipFill>
        <p:spPr>
          <a:xfrm>
            <a:off x="2682240" y="1112520"/>
            <a:ext cx="3858768" cy="1752600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PictId5"/>
          <a:stretch>
            <a:fillRect/>
          </a:stretch>
        </p:blipFill>
        <p:spPr>
          <a:xfrm>
            <a:off x="2913888" y="4245864"/>
            <a:ext cx="1353312" cy="539496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>
          <a:blip r:embed="rPictId6"/>
          <a:stretch>
            <a:fillRect/>
          </a:stretch>
        </p:blipFill>
        <p:spPr>
          <a:xfrm>
            <a:off x="2788920" y="3096768"/>
            <a:ext cx="1450848" cy="1612392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>
          <a:blip r:embed="rPictId7"/>
          <a:stretch>
            <a:fillRect/>
          </a:stretch>
        </p:blipFill>
        <p:spPr>
          <a:xfrm>
            <a:off x="4309872" y="3078480"/>
            <a:ext cx="2136648" cy="387096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>
          <a:blip r:embed="rPictId8"/>
          <a:stretch>
            <a:fillRect/>
          </a:stretch>
        </p:blipFill>
        <p:spPr>
          <a:xfrm>
            <a:off x="5565648" y="4203192"/>
            <a:ext cx="893064" cy="457200"/>
          </a:xfrm>
          <a:prstGeom prst="rect">
            <a:avLst/>
          </a:prstGeom>
        </p:spPr>
      </p:pic>
      <p:sp>
        <p:nvSpPr>
          <p:cNvPr id="12" name=""/>
          <p:cNvSpPr/>
          <p:nvPr/>
        </p:nvSpPr>
        <p:spPr>
          <a:xfrm>
            <a:off x="10896600" y="124968"/>
            <a:ext cx="1139952" cy="30784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sz="2400">
                <a:solidFill>
                  <a:srgbClr val="2E75B6"/>
                </a:solidFill>
                <a:latin typeface="DengXian"/>
                <a:ea typeface="DengXian"/>
              </a:rPr>
              <a:t>智慧行</a:t>
            </a:r>
          </a:p>
        </p:txBody>
      </p:sp>
      <p:sp>
        <p:nvSpPr>
          <p:cNvPr id="13" name=""/>
          <p:cNvSpPr/>
          <p:nvPr/>
        </p:nvSpPr>
        <p:spPr>
          <a:xfrm>
            <a:off x="10948416" y="542544"/>
            <a:ext cx="1127760" cy="13411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600">
                <a:solidFill>
                  <a:srgbClr val="2E75B6"/>
                </a:solidFill>
                <a:latin typeface="Calibri"/>
                <a:ea typeface="Calibri"/>
              </a:rPr>
              <a:t>:ZHIHUIXING</a:t>
            </a:r>
          </a:p>
        </p:txBody>
      </p:sp>
      <p:sp>
        <p:nvSpPr>
          <p:cNvPr id="14" name=""/>
          <p:cNvSpPr/>
          <p:nvPr/>
        </p:nvSpPr>
        <p:spPr>
          <a:xfrm>
            <a:off x="545592" y="3645408"/>
            <a:ext cx="2081784" cy="84734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algn="ctr" indent="0">
              <a:lnSpc>
                <a:spcPts val="4128"/>
              </a:lnSpc>
            </a:pPr>
            <a:r>
              <a:rPr lang="ja" b="1" sz="2400">
                <a:latin typeface="KaiTi"/>
                <a:ea typeface="KaiTi"/>
              </a:rPr>
              <a:t>项目负责人 </a:t>
            </a:r>
            <a:r>
              <a:rPr lang="ja" b="1" sz="2800">
                <a:latin typeface="KaiTi"/>
                <a:ea typeface="KaiTi"/>
              </a:rPr>
              <a:t>厉丞</a:t>
            </a:r>
          </a:p>
        </p:txBody>
      </p:sp>
      <p:sp>
        <p:nvSpPr>
          <p:cNvPr id="15" name=""/>
          <p:cNvSpPr/>
          <p:nvPr/>
        </p:nvSpPr>
        <p:spPr>
          <a:xfrm>
            <a:off x="4885944" y="3474720"/>
            <a:ext cx="768096" cy="23164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400">
                <a:solidFill>
                  <a:srgbClr val="C12745"/>
                </a:solidFill>
                <a:latin typeface="MS Mincho"/>
                <a:ea typeface="MS Mincho"/>
              </a:rPr>
              <a:t>奈誉在</a:t>
            </a:r>
          </a:p>
        </p:txBody>
      </p:sp>
      <p:sp>
        <p:nvSpPr>
          <p:cNvPr id="16" name=""/>
          <p:cNvSpPr/>
          <p:nvPr/>
        </p:nvSpPr>
        <p:spPr>
          <a:xfrm>
            <a:off x="4422648" y="3739896"/>
            <a:ext cx="1865376" cy="38100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ts val="1080"/>
              </a:lnSpc>
            </a:pPr>
            <a:r>
              <a:rPr lang="ja" sz="600">
                <a:solidFill>
                  <a:srgbClr val="242524"/>
                </a:solidFill>
                <a:latin typeface="MingLiU"/>
                <a:ea typeface="MingLiU"/>
              </a:rPr>
              <a:t>湖南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铁路科技职北技米学院曾</a:t>
            </a:r>
            <a:r>
              <a:rPr lang="ja" sz="600">
                <a:solidFill>
                  <a:srgbClr val="242524"/>
                </a:solidFill>
                <a:latin typeface="MingLiU"/>
                <a:ea typeface="MingLiU"/>
              </a:rPr>
              <a:t>树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华张敏</a:t>
            </a:r>
            <a:r>
              <a:rPr lang="ja" sz="600">
                <a:solidFill>
                  <a:srgbClr val="242524"/>
                </a:solidFill>
                <a:latin typeface="MingLiU"/>
                <a:ea typeface="MingLiU"/>
              </a:rPr>
              <a:t>海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老师</a:t>
            </a:r>
            <a:r>
              <a:rPr lang="ja" sz="550">
                <a:solidFill>
                  <a:srgbClr val="404040"/>
                </a:solidFill>
                <a:latin typeface="Microsoft YaHei"/>
                <a:ea typeface="Microsoft YaHei"/>
              </a:rPr>
              <a:t>1</a:t>
            </a:r>
          </a:p>
          <a:p>
            <a:pPr algn="r" indent="0">
              <a:lnSpc>
                <a:spcPts val="1080"/>
              </a:lnSpc>
            </a:pP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指</a:t>
            </a:r>
            <a:r>
              <a:rPr lang="ja" sz="600">
                <a:solidFill>
                  <a:srgbClr val="242524"/>
                </a:solidFill>
                <a:latin typeface="MingLiU"/>
                <a:ea typeface="MingLiU"/>
              </a:rPr>
              <a:t>导厉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丞、杨思镜、黄煜同学参加</a:t>
            </a:r>
            <a:r>
              <a:rPr lang="ja" sz="550">
                <a:solidFill>
                  <a:srgbClr val="404040"/>
                </a:solidFill>
                <a:latin typeface="Microsoft YaHei"/>
                <a:ea typeface="Microsoft YaHei"/>
              </a:rPr>
              <a:t>2019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年湖南 省职业院校技能竞赛高职组</a:t>
            </a:r>
            <a:r>
              <a:rPr lang="ja" sz="600">
                <a:solidFill>
                  <a:srgbClr val="242524"/>
                </a:solidFill>
                <a:latin typeface="MingLiU"/>
                <a:ea typeface="MingLiU"/>
              </a:rPr>
              <a:t>电子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产品</a:t>
            </a:r>
            <a:r>
              <a:rPr lang="ja" sz="600">
                <a:solidFill>
                  <a:srgbClr val="242524"/>
                </a:solidFill>
                <a:latin typeface="MingLiU"/>
                <a:ea typeface="MingLiU"/>
              </a:rPr>
              <a:t>设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计</a:t>
            </a:r>
            <a:r>
              <a:rPr lang="ja" sz="600">
                <a:solidFill>
                  <a:srgbClr val="242524"/>
                </a:solidFill>
                <a:latin typeface="MingLiU"/>
                <a:ea typeface="MingLiU"/>
              </a:rPr>
              <a:t>及</a:t>
            </a:r>
            <a:r>
              <a:rPr lang="ja" sz="600">
                <a:solidFill>
                  <a:srgbClr val="404040"/>
                </a:solidFill>
                <a:latin typeface="MingLiU"/>
                <a:ea typeface="MingLiU"/>
              </a:rPr>
              <a:t>制作</a:t>
            </a:r>
          </a:p>
        </p:txBody>
      </p:sp>
      <p:sp>
        <p:nvSpPr>
          <p:cNvPr id="17" name=""/>
          <p:cNvSpPr/>
          <p:nvPr/>
        </p:nvSpPr>
        <p:spPr>
          <a:xfrm>
            <a:off x="4291584" y="4133088"/>
            <a:ext cx="835152" cy="53949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algn="r" indent="0">
              <a:lnSpc>
                <a:spcPts val="3360"/>
              </a:lnSpc>
            </a:pPr>
            <a:r>
              <a:rPr lang="ja" sz="600">
                <a:solidFill>
                  <a:srgbClr val="6F504B"/>
                </a:solidFill>
                <a:latin typeface="MingLiU"/>
                <a:ea typeface="MingLiU"/>
              </a:rPr>
              <a:t>项</a:t>
            </a:r>
            <a:r>
              <a:rPr lang="ja" sz="600">
                <a:solidFill>
                  <a:srgbClr val="242524"/>
                </a:solidFill>
                <a:latin typeface="MingLiU"/>
                <a:ea typeface="MingLiU"/>
              </a:rPr>
              <a:t>目荣获一等奖。 </a:t>
            </a:r>
            <a:r>
              <a:rPr lang="ja" sz="600">
                <a:solidFill>
                  <a:srgbClr val="6F504B"/>
                </a:solidFill>
                <a:latin typeface="MingLiU"/>
                <a:ea typeface="MingLiU"/>
              </a:rPr>
              <a:t>し—</a:t>
            </a:r>
          </a:p>
        </p:txBody>
      </p:sp>
      <p:sp>
        <p:nvSpPr>
          <p:cNvPr id="18" name=""/>
          <p:cNvSpPr/>
          <p:nvPr/>
        </p:nvSpPr>
        <p:spPr>
          <a:xfrm>
            <a:off x="6900672" y="1810512"/>
            <a:ext cx="252984" cy="2974848"/>
          </a:xfrm>
          <a:prstGeom prst="rect">
            <a:avLst/>
          </a:prstGeom>
          <a:solidFill>
            <a:srgbClr val="1D3D6E"/>
          </a:solidFill>
        </p:spPr>
        <p:txBody>
          <a:bodyPr lIns="0" tIns="0" rIns="0" bIns="0" vert="wordArtVertRtl" wrap="none">
            <a:noAutofit/>
          </a:bodyPr>
          <a:p>
            <a:pPr indent="0"/>
            <a:r>
              <a:rPr lang="ja" sz="1600">
                <a:solidFill>
                  <a:srgbClr val="FFFFFF"/>
                </a:solidFill>
                <a:latin typeface="KaiTi"/>
                <a:ea typeface="KaiTi"/>
              </a:rPr>
              <a:t>负责 人 带领 团队 进 行实 践</a:t>
            </a:r>
          </a:p>
        </p:txBody>
      </p:sp>
      <p:sp>
        <p:nvSpPr>
          <p:cNvPr id="19" name=""/>
          <p:cNvSpPr/>
          <p:nvPr/>
        </p:nvSpPr>
        <p:spPr>
          <a:xfrm>
            <a:off x="960120" y="5032248"/>
            <a:ext cx="5065776" cy="107594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ts val="3240"/>
              </a:lnSpc>
            </a:pPr>
            <a:r>
              <a:rPr lang="ja" b="1" sz="1800">
                <a:solidFill>
                  <a:srgbClr val="404040"/>
                </a:solidFill>
                <a:latin typeface="KaiTi"/>
                <a:ea typeface="KaiTi"/>
              </a:rPr>
              <a:t>2018年湖南省大学生电子设计竞赛</a:t>
            </a:r>
            <a:r>
              <a:rPr lang="ja" b="1" sz="1800">
                <a:latin typeface="KaiTi"/>
                <a:ea typeface="KaiTi"/>
              </a:rPr>
              <a:t>(</a:t>
            </a:r>
            <a:r>
              <a:rPr lang="ja" b="1" sz="1800">
                <a:solidFill>
                  <a:srgbClr val="404040"/>
                </a:solidFill>
                <a:latin typeface="KaiTi"/>
                <a:ea typeface="KaiTi"/>
              </a:rPr>
              <a:t>了I杯</a:t>
            </a:r>
            <a:r>
              <a:rPr lang="ja" b="1" sz="1800">
                <a:latin typeface="KaiTi"/>
                <a:ea typeface="KaiTi"/>
              </a:rPr>
              <a:t>)</a:t>
            </a:r>
            <a:r>
              <a:rPr lang="ja" b="1" sz="1800">
                <a:solidFill>
                  <a:srgbClr val="404040"/>
                </a:solidFill>
                <a:latin typeface="KaiTi"/>
                <a:ea typeface="KaiTi"/>
              </a:rPr>
              <a:t>一等奖。 2019年湖南省职业院校技能竞赛高职组一等奖。 2020年湖南省职业院校技能竞赛一等奖。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932688" y="246888"/>
            <a:ext cx="1237488" cy="1719072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2560320" y="243840"/>
            <a:ext cx="1237488" cy="1722120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PictId2"/>
          <a:stretch>
            <a:fillRect/>
          </a:stretch>
        </p:blipFill>
        <p:spPr>
          <a:xfrm>
            <a:off x="4187952" y="243840"/>
            <a:ext cx="1298448" cy="172212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PictId3"/>
          <a:stretch>
            <a:fillRect/>
          </a:stretch>
        </p:blipFill>
        <p:spPr>
          <a:xfrm>
            <a:off x="5949696" y="256032"/>
            <a:ext cx="1274064" cy="1697736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PictId4"/>
          <a:stretch>
            <a:fillRect/>
          </a:stretch>
        </p:blipFill>
        <p:spPr>
          <a:xfrm>
            <a:off x="0" y="3441192"/>
            <a:ext cx="7565136" cy="3404616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PictId5"/>
          <a:stretch>
            <a:fillRect/>
          </a:stretch>
        </p:blipFill>
        <p:spPr>
          <a:xfrm>
            <a:off x="8287512" y="472440"/>
            <a:ext cx="3535680" cy="2097024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>
          <a:blip r:embed="rPictId6"/>
          <a:stretch>
            <a:fillRect/>
          </a:stretch>
        </p:blipFill>
        <p:spPr>
          <a:xfrm>
            <a:off x="8589264" y="2691384"/>
            <a:ext cx="2822448" cy="182880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>
          <a:blip r:embed="rPictId7"/>
          <a:stretch>
            <a:fillRect/>
          </a:stretch>
        </p:blipFill>
        <p:spPr>
          <a:xfrm>
            <a:off x="10296144" y="3416808"/>
            <a:ext cx="1240536" cy="1755648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>
          <a:blip r:embed="rPictId8"/>
          <a:stretch>
            <a:fillRect/>
          </a:stretch>
        </p:blipFill>
        <p:spPr>
          <a:xfrm>
            <a:off x="8378952" y="3441192"/>
            <a:ext cx="1295400" cy="1722120"/>
          </a:xfrm>
          <a:prstGeom prst="rect">
            <a:avLst/>
          </a:prstGeom>
        </p:spPr>
      </p:pic>
      <p:sp>
        <p:nvSpPr>
          <p:cNvPr id="11" name=""/>
          <p:cNvSpPr/>
          <p:nvPr/>
        </p:nvSpPr>
        <p:spPr>
          <a:xfrm>
            <a:off x="231648" y="713232"/>
            <a:ext cx="283464" cy="2103120"/>
          </a:xfrm>
          <a:prstGeom prst="rect">
            <a:avLst/>
          </a:prstGeom>
          <a:solidFill>
            <a:srgbClr val="1D3D6E"/>
          </a:solidFill>
        </p:spPr>
        <p:txBody>
          <a:bodyPr lIns="0" tIns="0" rIns="0" bIns="0">
            <a:noAutofit/>
          </a:bodyPr>
          <a:p>
            <a:pPr indent="0">
              <a:lnSpc>
                <a:spcPts val="4800"/>
              </a:lnSpc>
            </a:pPr>
            <a:r>
              <a:rPr lang="ja" b="1" sz="2400">
                <a:solidFill>
                  <a:srgbClr val="FFFFFF"/>
                </a:solidFill>
                <a:latin typeface="Microsoft YaHei"/>
                <a:ea typeface="Microsoft YaHei"/>
              </a:rPr>
              <a:t>团</a:t>
            </a:r>
          </a:p>
          <a:p>
            <a:pPr algn="ctr" indent="0">
              <a:lnSpc>
                <a:spcPts val="4800"/>
              </a:lnSpc>
            </a:pPr>
            <a:r>
              <a:rPr lang="ja" b="1" sz="2400">
                <a:solidFill>
                  <a:srgbClr val="FFFFFF"/>
                </a:solidFill>
                <a:latin typeface="Microsoft YaHei"/>
                <a:ea typeface="Microsoft YaHei"/>
              </a:rPr>
              <a:t>队 成 员</a:t>
            </a:r>
          </a:p>
        </p:txBody>
      </p:sp>
      <p:sp>
        <p:nvSpPr>
          <p:cNvPr id="12" name=""/>
          <p:cNvSpPr/>
          <p:nvPr/>
        </p:nvSpPr>
        <p:spPr>
          <a:xfrm>
            <a:off x="890016" y="2100072"/>
            <a:ext cx="1277112" cy="62179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304800">
              <a:spcAft>
                <a:spcPts val="350"/>
              </a:spcAft>
            </a:pPr>
            <a:r>
              <a:rPr lang="ja" sz="2000">
                <a:solidFill>
                  <a:srgbClr val="404040"/>
                </a:solidFill>
                <a:latin typeface="KaiTi"/>
                <a:ea typeface="KaiTi"/>
              </a:rPr>
              <a:t>吴勇力</a:t>
            </a:r>
          </a:p>
          <a:p>
            <a:pPr algn="ctr" indent="0"/>
            <a:r>
              <a:rPr lang="ja" sz="2000">
                <a:latin typeface="KaiTi"/>
                <a:ea typeface="KaiTi"/>
              </a:rPr>
              <a:t>财务负责人</a:t>
            </a:r>
          </a:p>
        </p:txBody>
      </p:sp>
      <p:sp>
        <p:nvSpPr>
          <p:cNvPr id="13" name=""/>
          <p:cNvSpPr/>
          <p:nvPr/>
        </p:nvSpPr>
        <p:spPr>
          <a:xfrm>
            <a:off x="923544" y="2871216"/>
            <a:ext cx="1271016" cy="26822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2000">
                <a:latin typeface="KaiTi"/>
                <a:ea typeface="KaiTi"/>
              </a:rPr>
              <a:t>财务小能手</a:t>
            </a:r>
          </a:p>
        </p:txBody>
      </p:sp>
      <p:sp>
        <p:nvSpPr>
          <p:cNvPr id="14" name=""/>
          <p:cNvSpPr/>
          <p:nvPr/>
        </p:nvSpPr>
        <p:spPr>
          <a:xfrm>
            <a:off x="2517648" y="2106168"/>
            <a:ext cx="1335024" cy="102717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algn="ctr" indent="0"/>
            <a:r>
              <a:rPr lang="ja" sz="2000">
                <a:solidFill>
                  <a:srgbClr val="404040"/>
                </a:solidFill>
                <a:latin typeface="KaiTi"/>
                <a:ea typeface="KaiTi"/>
              </a:rPr>
              <a:t>邵琪</a:t>
            </a:r>
          </a:p>
          <a:p>
            <a:pPr indent="0">
              <a:lnSpc>
                <a:spcPts val="3408"/>
              </a:lnSpc>
            </a:pPr>
            <a:r>
              <a:rPr lang="ja" sz="2000">
                <a:latin typeface="KaiTi"/>
                <a:ea typeface="KaiTi"/>
              </a:rPr>
              <a:t>技术负责人 深度技术控</a:t>
            </a:r>
          </a:p>
        </p:txBody>
      </p:sp>
      <p:sp>
        <p:nvSpPr>
          <p:cNvPr id="15" name=""/>
          <p:cNvSpPr/>
          <p:nvPr/>
        </p:nvSpPr>
        <p:spPr>
          <a:xfrm>
            <a:off x="4126992" y="2097024"/>
            <a:ext cx="1377696" cy="103022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469900">
              <a:lnSpc>
                <a:spcPts val="2964"/>
              </a:lnSpc>
            </a:pPr>
            <a:r>
              <a:rPr lang="ja" sz="2000">
                <a:solidFill>
                  <a:srgbClr val="404040"/>
                </a:solidFill>
                <a:latin typeface="KaiTi"/>
                <a:ea typeface="KaiTi"/>
              </a:rPr>
              <a:t>陈浩</a:t>
            </a:r>
          </a:p>
          <a:p>
            <a:pPr algn="ctr" indent="0">
              <a:lnSpc>
                <a:spcPts val="2964"/>
              </a:lnSpc>
            </a:pPr>
            <a:r>
              <a:rPr lang="ja" sz="2000">
                <a:latin typeface="KaiTi"/>
                <a:ea typeface="KaiTi"/>
              </a:rPr>
              <a:t>人事负责人 识人“鹰眼</a:t>
            </a:r>
            <a:r>
              <a:rPr lang="ja" b="1" sz="2000">
                <a:latin typeface="KaiTi"/>
                <a:ea typeface="KaiTi"/>
              </a:rPr>
              <a:t>〃</a:t>
            </a:r>
          </a:p>
        </p:txBody>
      </p:sp>
      <p:sp>
        <p:nvSpPr>
          <p:cNvPr id="16" name=""/>
          <p:cNvSpPr/>
          <p:nvPr/>
        </p:nvSpPr>
        <p:spPr>
          <a:xfrm>
            <a:off x="5937504" y="2097024"/>
            <a:ext cx="1295400" cy="104546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algn="ctr" indent="0">
              <a:lnSpc>
                <a:spcPts val="3144"/>
              </a:lnSpc>
            </a:pPr>
            <a:r>
              <a:rPr lang="ja" sz="2000">
                <a:solidFill>
                  <a:srgbClr val="404040"/>
                </a:solidFill>
                <a:latin typeface="KaiTi"/>
                <a:ea typeface="KaiTi"/>
              </a:rPr>
              <a:t>杨帅</a:t>
            </a:r>
          </a:p>
          <a:p>
            <a:pPr algn="ctr" indent="0">
              <a:lnSpc>
                <a:spcPts val="3144"/>
              </a:lnSpc>
            </a:pPr>
            <a:r>
              <a:rPr lang="ja" sz="2000">
                <a:latin typeface="KaiTi"/>
                <a:ea typeface="KaiTi"/>
              </a:rPr>
              <a:t>工程负责人 工程质检者</a:t>
            </a:r>
          </a:p>
        </p:txBody>
      </p:sp>
      <p:sp>
        <p:nvSpPr>
          <p:cNvPr id="17" name=""/>
          <p:cNvSpPr/>
          <p:nvPr/>
        </p:nvSpPr>
        <p:spPr>
          <a:xfrm>
            <a:off x="8836152" y="2874264"/>
            <a:ext cx="2331720" cy="323088"/>
          </a:xfrm>
          <a:prstGeom prst="rect">
            <a:avLst/>
          </a:prstGeom>
          <a:solidFill>
            <a:srgbClr val="FFE699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b="1" sz="1800">
                <a:latin typeface="KaiTi"/>
                <a:ea typeface="KaiTi"/>
              </a:rPr>
              <a:t>认真的样子</a:t>
            </a:r>
            <a:r>
              <a:rPr lang="ja" b="1" sz="2400">
                <a:latin typeface="Microsoft YaHei"/>
                <a:ea typeface="Microsoft YaHei"/>
              </a:rPr>
              <a:t>“真师”</a:t>
            </a:r>
          </a:p>
        </p:txBody>
      </p:sp>
      <p:sp>
        <p:nvSpPr>
          <p:cNvPr id="18" name=""/>
          <p:cNvSpPr/>
          <p:nvPr/>
        </p:nvSpPr>
        <p:spPr>
          <a:xfrm>
            <a:off x="8433816" y="5352288"/>
            <a:ext cx="3130296" cy="134416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279400">
              <a:spcAft>
                <a:spcPts val="490"/>
              </a:spcAft>
            </a:pPr>
            <a:r>
              <a:rPr lang="ja" sz="2000">
                <a:solidFill>
                  <a:srgbClr val="404040"/>
                </a:solidFill>
                <a:latin typeface="KaiTi"/>
                <a:ea typeface="KaiTi"/>
              </a:rPr>
              <a:t>李文豪    刘雨晴</a:t>
            </a:r>
          </a:p>
          <a:p>
            <a:pPr indent="0">
              <a:spcAft>
                <a:spcPts val="210"/>
              </a:spcAft>
            </a:pPr>
            <a:r>
              <a:rPr lang="ja" sz="2000">
                <a:latin typeface="KaiTi"/>
                <a:ea typeface="KaiTi"/>
              </a:rPr>
              <a:t>宣传负责人  策划负责人</a:t>
            </a:r>
          </a:p>
          <a:p>
            <a:pPr indent="0"/>
            <a:r>
              <a:rPr lang="ja" sz="2000">
                <a:latin typeface="KaiTi"/>
                <a:ea typeface="KaiTi"/>
              </a:rPr>
              <a:t>媒体编辑及   项目策划</a:t>
            </a:r>
          </a:p>
          <a:p>
            <a:pPr indent="165100"/>
            <a:r>
              <a:rPr lang="ja" sz="2000">
                <a:latin typeface="KaiTi"/>
                <a:ea typeface="KaiTi"/>
              </a:rPr>
              <a:t>宣传大师    领导者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82296" y="57912"/>
            <a:ext cx="3745992" cy="883920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1524" y="1420368"/>
            <a:ext cx="2412492" cy="2551176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PictId2"/>
          <a:stretch>
            <a:fillRect/>
          </a:stretch>
        </p:blipFill>
        <p:spPr>
          <a:xfrm>
            <a:off x="2983992" y="1261872"/>
            <a:ext cx="3194304" cy="1923288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PictId3"/>
          <a:stretch>
            <a:fillRect/>
          </a:stretch>
        </p:blipFill>
        <p:spPr>
          <a:xfrm>
            <a:off x="3029712" y="3785616"/>
            <a:ext cx="3130296" cy="1837944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PictId4"/>
          <a:stretch>
            <a:fillRect/>
          </a:stretch>
        </p:blipFill>
        <p:spPr>
          <a:xfrm>
            <a:off x="7007352" y="774192"/>
            <a:ext cx="1274064" cy="1386840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PictId5"/>
          <a:stretch>
            <a:fillRect/>
          </a:stretch>
        </p:blipFill>
        <p:spPr>
          <a:xfrm>
            <a:off x="7028688" y="3788664"/>
            <a:ext cx="1252728" cy="1338072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>
          <a:blip r:embed="rPictId6"/>
          <a:stretch>
            <a:fillRect/>
          </a:stretch>
        </p:blipFill>
        <p:spPr>
          <a:xfrm>
            <a:off x="9418320" y="4572"/>
            <a:ext cx="1709928" cy="2147316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>
          <a:blip r:embed="rPictId7"/>
          <a:stretch>
            <a:fillRect/>
          </a:stretch>
        </p:blipFill>
        <p:spPr>
          <a:xfrm>
            <a:off x="9366504" y="3880104"/>
            <a:ext cx="1389888" cy="1246632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>
          <a:blip r:embed="rPictId8"/>
          <a:stretch>
            <a:fillRect/>
          </a:stretch>
        </p:blipFill>
        <p:spPr>
          <a:xfrm>
            <a:off x="11042904" y="5833872"/>
            <a:ext cx="978408" cy="877824"/>
          </a:xfrm>
          <a:prstGeom prst="rect">
            <a:avLst/>
          </a:prstGeom>
        </p:spPr>
      </p:pic>
      <p:sp>
        <p:nvSpPr>
          <p:cNvPr id="11" name=""/>
          <p:cNvSpPr/>
          <p:nvPr/>
        </p:nvSpPr>
        <p:spPr>
          <a:xfrm>
            <a:off x="1277112" y="4008120"/>
            <a:ext cx="664464" cy="35966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sz="2400">
                <a:latin typeface="KaiTi"/>
                <a:ea typeface="KaiTi"/>
              </a:rPr>
              <a:t>王維</a:t>
            </a:r>
          </a:p>
        </p:txBody>
      </p:sp>
      <p:sp>
        <p:nvSpPr>
          <p:cNvPr id="12" name=""/>
          <p:cNvSpPr/>
          <p:nvPr/>
        </p:nvSpPr>
        <p:spPr>
          <a:xfrm>
            <a:off x="551688" y="4520184"/>
            <a:ext cx="2255520" cy="157276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431800"/>
            <a:r>
              <a:rPr lang="ja" sz="2400">
                <a:latin typeface="DengXian"/>
                <a:ea typeface="DengXian"/>
              </a:rPr>
              <a:t>市场顾问</a:t>
            </a:r>
          </a:p>
          <a:p>
            <a:pPr indent="0">
              <a:lnSpc>
                <a:spcPts val="1905"/>
              </a:lnSpc>
            </a:pPr>
            <a:r>
              <a:rPr lang="ja" sz="1600">
                <a:latin typeface="KaiTi"/>
                <a:ea typeface="KaiTi"/>
              </a:rPr>
              <a:t>担任湖南诚鑫会计有限公 司股东、高管,市场直觉 敏锐,经验丰富！现担任 本团队市场顾问,分享了 很多市场知识。</a:t>
            </a:r>
          </a:p>
        </p:txBody>
      </p:sp>
      <p:sp>
        <p:nvSpPr>
          <p:cNvPr id="13" name=""/>
          <p:cNvSpPr/>
          <p:nvPr/>
        </p:nvSpPr>
        <p:spPr>
          <a:xfrm>
            <a:off x="3538728" y="3285744"/>
            <a:ext cx="1834896" cy="24993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800">
                <a:latin typeface="DengXian"/>
                <a:ea typeface="DengXian"/>
              </a:rPr>
              <a:t>与王维老师的合影</a:t>
            </a:r>
          </a:p>
        </p:txBody>
      </p:sp>
      <p:sp>
        <p:nvSpPr>
          <p:cNvPr id="14" name=""/>
          <p:cNvSpPr/>
          <p:nvPr/>
        </p:nvSpPr>
        <p:spPr>
          <a:xfrm>
            <a:off x="3349752" y="5846064"/>
            <a:ext cx="2282952" cy="25298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800">
                <a:latin typeface="DengXian"/>
                <a:ea typeface="DengXian"/>
              </a:rPr>
              <a:t>团队与王维老师的合影</a:t>
            </a:r>
          </a:p>
        </p:txBody>
      </p:sp>
      <p:sp>
        <p:nvSpPr>
          <p:cNvPr id="15" name=""/>
          <p:cNvSpPr/>
          <p:nvPr/>
        </p:nvSpPr>
        <p:spPr>
          <a:xfrm>
            <a:off x="7156704" y="2221992"/>
            <a:ext cx="929640" cy="51511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algn="r" indent="0"/>
            <a:r>
              <a:rPr lang="ja" b="1" sz="2000">
                <a:solidFill>
                  <a:srgbClr val="404040"/>
                </a:solidFill>
                <a:latin typeface="KaiTi"/>
                <a:ea typeface="KaiTi"/>
              </a:rPr>
              <a:t>吉跃奇</a:t>
            </a:r>
          </a:p>
          <a:p>
            <a:pPr algn="r" indent="0"/>
            <a:r>
              <a:rPr lang="ja" sz="1800">
                <a:latin typeface="DengXian"/>
                <a:ea typeface="DengXian"/>
              </a:rPr>
              <a:t>人事指导</a:t>
            </a:r>
          </a:p>
        </p:txBody>
      </p:sp>
      <p:sp>
        <p:nvSpPr>
          <p:cNvPr id="16" name=""/>
          <p:cNvSpPr/>
          <p:nvPr/>
        </p:nvSpPr>
        <p:spPr>
          <a:xfrm>
            <a:off x="6803136" y="2880360"/>
            <a:ext cx="1630680" cy="84734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algn="just" indent="0">
              <a:lnSpc>
                <a:spcPts val="1740"/>
              </a:lnSpc>
            </a:pPr>
            <a:r>
              <a:rPr lang="ja" sz="1100">
                <a:solidFill>
                  <a:srgbClr val="808080"/>
                </a:solidFill>
                <a:latin typeface="MingLiU"/>
                <a:ea typeface="MingLiU"/>
              </a:rPr>
              <a:t>曾在某公司人力资 源部工作</a:t>
            </a:r>
            <a:r>
              <a:rPr lang="ja" sz="1100">
                <a:latin typeface="MingLiU"/>
                <a:ea typeface="MingLiU"/>
              </a:rPr>
              <a:t>,</a:t>
            </a:r>
            <a:r>
              <a:rPr lang="ja" sz="1100">
                <a:solidFill>
                  <a:srgbClr val="808080"/>
                </a:solidFill>
                <a:latin typeface="MingLiU"/>
                <a:ea typeface="MingLiU"/>
              </a:rPr>
              <a:t>为我们 人才招聘与人才培 养作指导</a:t>
            </a:r>
          </a:p>
        </p:txBody>
      </p:sp>
      <p:sp>
        <p:nvSpPr>
          <p:cNvPr id="17" name=""/>
          <p:cNvSpPr/>
          <p:nvPr/>
        </p:nvSpPr>
        <p:spPr>
          <a:xfrm>
            <a:off x="6827520" y="5269992"/>
            <a:ext cx="1633728" cy="129844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algn="ctr" indent="0">
              <a:spcAft>
                <a:spcPts val="210"/>
              </a:spcAft>
            </a:pPr>
            <a:r>
              <a:rPr lang="ja" b="1" sz="2000">
                <a:solidFill>
                  <a:srgbClr val="404040"/>
                </a:solidFill>
                <a:latin typeface="KaiTi"/>
                <a:ea typeface="KaiTi"/>
              </a:rPr>
              <a:t>沈辉</a:t>
            </a:r>
          </a:p>
          <a:p>
            <a:pPr algn="ctr" indent="0">
              <a:spcAft>
                <a:spcPts val="420"/>
              </a:spcAft>
            </a:pPr>
            <a:r>
              <a:rPr lang="ja" sz="1800">
                <a:latin typeface="DengXian"/>
                <a:ea typeface="DengXian"/>
              </a:rPr>
              <a:t>技术指导</a:t>
            </a:r>
          </a:p>
          <a:p>
            <a:pPr indent="0">
              <a:lnSpc>
                <a:spcPts val="1710"/>
              </a:lnSpc>
            </a:pPr>
            <a:r>
              <a:rPr lang="ja" sz="1100">
                <a:solidFill>
                  <a:srgbClr val="808080"/>
                </a:solidFill>
                <a:latin typeface="MingLiU"/>
                <a:ea typeface="MingLiU"/>
              </a:rPr>
              <a:t>光电学教师</a:t>
            </a:r>
            <a:r>
              <a:rPr lang="ja" sz="1100">
                <a:latin typeface="MingLiU"/>
                <a:ea typeface="MingLiU"/>
              </a:rPr>
              <a:t>,</a:t>
            </a:r>
            <a:r>
              <a:rPr lang="ja" sz="1100">
                <a:solidFill>
                  <a:srgbClr val="808080"/>
                </a:solidFill>
                <a:latin typeface="MingLiU"/>
                <a:ea typeface="MingLiU"/>
              </a:rPr>
              <a:t>为我 们光伏顶棚做出可 建设性指导</a:t>
            </a:r>
          </a:p>
        </p:txBody>
      </p:sp>
      <p:sp>
        <p:nvSpPr>
          <p:cNvPr id="18" name=""/>
          <p:cNvSpPr/>
          <p:nvPr/>
        </p:nvSpPr>
        <p:spPr>
          <a:xfrm>
            <a:off x="10415016" y="134112"/>
            <a:ext cx="1682496" cy="56692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ts val="1944"/>
              </a:lnSpc>
            </a:pPr>
            <a:r>
              <a:rPr lang="ja" u="sng" sz="2400">
                <a:solidFill>
                  <a:srgbClr val="2E75B6"/>
                </a:solidFill>
                <a:latin typeface="DengXian"/>
                <a:ea typeface="DengXian"/>
              </a:rPr>
              <a:t>由必</a:t>
            </a:r>
            <a:r>
              <a:rPr lang="ja" sz="2400">
                <a:solidFill>
                  <a:srgbClr val="2E75B6"/>
                </a:solidFill>
                <a:latin typeface="DengXian"/>
                <a:ea typeface="DengXian"/>
              </a:rPr>
              <a:t>智慧行</a:t>
            </a:r>
          </a:p>
          <a:p>
            <a:pPr indent="0">
              <a:lnSpc>
                <a:spcPts val="1944"/>
              </a:lnSpc>
            </a:pPr>
            <a:r>
              <a:rPr lang="ja" sz="2400">
                <a:solidFill>
                  <a:srgbClr val="465E7E"/>
                </a:solidFill>
                <a:latin typeface="DengXian"/>
                <a:ea typeface="DengXian"/>
              </a:rPr>
              <a:t>产—</a:t>
            </a:r>
            <a:r>
              <a:rPr lang="ja" sz="2400">
                <a:latin typeface="DengXian"/>
                <a:ea typeface="DengXian"/>
              </a:rPr>
              <a:t>,</a:t>
            </a:r>
            <a:r>
              <a:rPr lang="ja" sz="1600">
                <a:solidFill>
                  <a:srgbClr val="2E75B6"/>
                </a:solidFill>
                <a:latin typeface="Calibri"/>
                <a:ea typeface="Calibri"/>
              </a:rPr>
              <a:t>ZHIHUIXING</a:t>
            </a:r>
          </a:p>
        </p:txBody>
      </p:sp>
      <p:sp>
        <p:nvSpPr>
          <p:cNvPr id="19" name=""/>
          <p:cNvSpPr/>
          <p:nvPr/>
        </p:nvSpPr>
        <p:spPr>
          <a:xfrm>
            <a:off x="9552432" y="2203704"/>
            <a:ext cx="929640" cy="52120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/>
            <a:r>
              <a:rPr lang="ja" b="1" sz="2000">
                <a:solidFill>
                  <a:srgbClr val="404040"/>
                </a:solidFill>
                <a:latin typeface="KaiTi"/>
                <a:ea typeface="KaiTi"/>
              </a:rPr>
              <a:t>刘行亮</a:t>
            </a:r>
          </a:p>
          <a:p>
            <a:pPr algn="r" indent="0"/>
            <a:r>
              <a:rPr lang="ja" sz="1800">
                <a:latin typeface="DengXian"/>
                <a:ea typeface="DengXian"/>
              </a:rPr>
              <a:t>财务指导</a:t>
            </a:r>
          </a:p>
        </p:txBody>
      </p:sp>
      <p:sp>
        <p:nvSpPr>
          <p:cNvPr id="20" name=""/>
          <p:cNvSpPr/>
          <p:nvPr/>
        </p:nvSpPr>
        <p:spPr>
          <a:xfrm>
            <a:off x="9262872" y="2913888"/>
            <a:ext cx="1630680" cy="63398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ts val="1704"/>
              </a:lnSpc>
            </a:pPr>
            <a:r>
              <a:rPr lang="ja" sz="1100">
                <a:solidFill>
                  <a:srgbClr val="808080"/>
                </a:solidFill>
                <a:latin typeface="MingLiU"/>
                <a:ea typeface="MingLiU"/>
              </a:rPr>
              <a:t>曾担任某公司财务 经理</a:t>
            </a:r>
            <a:r>
              <a:rPr lang="ja" sz="1100">
                <a:latin typeface="MingLiU"/>
                <a:ea typeface="MingLiU"/>
              </a:rPr>
              <a:t>,</a:t>
            </a:r>
            <a:r>
              <a:rPr lang="ja" sz="1100">
                <a:solidFill>
                  <a:srgbClr val="808080"/>
                </a:solidFill>
                <a:latin typeface="MingLiU"/>
                <a:ea typeface="MingLiU"/>
              </a:rPr>
              <a:t>为我们做财 务预算与理论指导</a:t>
            </a:r>
          </a:p>
        </p:txBody>
      </p:sp>
      <p:sp>
        <p:nvSpPr>
          <p:cNvPr id="21" name=""/>
          <p:cNvSpPr/>
          <p:nvPr/>
        </p:nvSpPr>
        <p:spPr>
          <a:xfrm>
            <a:off x="9217152" y="5282184"/>
            <a:ext cx="1630680" cy="127406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330200">
              <a:spcAft>
                <a:spcPts val="140"/>
              </a:spcAft>
            </a:pPr>
            <a:r>
              <a:rPr lang="ja" b="1" sz="2000">
                <a:solidFill>
                  <a:srgbClr val="404040"/>
                </a:solidFill>
                <a:latin typeface="KaiTi"/>
                <a:ea typeface="KaiTi"/>
              </a:rPr>
              <a:t>任亮亮</a:t>
            </a:r>
          </a:p>
          <a:p>
            <a:pPr indent="330200">
              <a:spcAft>
                <a:spcPts val="350"/>
              </a:spcAft>
            </a:pPr>
            <a:r>
              <a:rPr lang="ja" sz="1800">
                <a:latin typeface="DengXian"/>
                <a:ea typeface="DengXian"/>
              </a:rPr>
              <a:t>安全顾问</a:t>
            </a:r>
          </a:p>
          <a:p>
            <a:pPr indent="0">
              <a:lnSpc>
                <a:spcPts val="1638"/>
              </a:lnSpc>
            </a:pPr>
            <a:r>
              <a:rPr lang="ja" sz="1100">
                <a:solidFill>
                  <a:srgbClr val="808080"/>
                </a:solidFill>
                <a:latin typeface="MingLiU"/>
                <a:ea typeface="MingLiU"/>
              </a:rPr>
              <a:t>哈罗出行株洲分区 负责人指导我们共 享单车质检工作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7059168" y="4703064"/>
            <a:ext cx="521208" cy="1021080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7696200" y="4614672"/>
            <a:ext cx="4322064" cy="2093976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PictId2"/>
          <a:stretch>
            <a:fillRect/>
          </a:stretch>
        </p:blipFill>
        <p:spPr>
          <a:xfrm>
            <a:off x="76200" y="54864"/>
            <a:ext cx="3742944" cy="890016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PictId3"/>
          <a:stretch>
            <a:fillRect/>
          </a:stretch>
        </p:blipFill>
        <p:spPr>
          <a:xfrm>
            <a:off x="6163056" y="1371600"/>
            <a:ext cx="542544" cy="1042416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PictId4"/>
          <a:stretch>
            <a:fillRect/>
          </a:stretch>
        </p:blipFill>
        <p:spPr>
          <a:xfrm>
            <a:off x="7296912" y="649224"/>
            <a:ext cx="417576" cy="1517904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PictId5"/>
          <a:stretch>
            <a:fillRect/>
          </a:stretch>
        </p:blipFill>
        <p:spPr>
          <a:xfrm>
            <a:off x="7714488" y="633984"/>
            <a:ext cx="2359152" cy="2005584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>
          <a:blip r:embed="rPictId6"/>
          <a:stretch>
            <a:fillRect/>
          </a:stretch>
        </p:blipFill>
        <p:spPr>
          <a:xfrm>
            <a:off x="10302240" y="36576"/>
            <a:ext cx="725424" cy="755904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>
          <a:blip r:embed="rPictId7"/>
          <a:stretch>
            <a:fillRect/>
          </a:stretch>
        </p:blipFill>
        <p:spPr>
          <a:xfrm>
            <a:off x="9442704" y="3081528"/>
            <a:ext cx="1216152" cy="280416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>
          <a:blip r:embed="rPictId8"/>
          <a:stretch>
            <a:fillRect/>
          </a:stretch>
        </p:blipFill>
        <p:spPr>
          <a:xfrm>
            <a:off x="7714488" y="649224"/>
            <a:ext cx="2322576" cy="1947672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>
          <a:blip r:embed="rPictId9"/>
          <a:stretch>
            <a:fillRect/>
          </a:stretch>
        </p:blipFill>
        <p:spPr>
          <a:xfrm>
            <a:off x="7812024" y="4279392"/>
            <a:ext cx="1152144" cy="237744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>
          <a:blip r:embed="rPictId10"/>
          <a:stretch>
            <a:fillRect/>
          </a:stretch>
        </p:blipFill>
        <p:spPr>
          <a:xfrm>
            <a:off x="6544056" y="3102864"/>
            <a:ext cx="518160" cy="1018032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>
          <a:blip r:embed="rPictId11"/>
          <a:stretch>
            <a:fillRect/>
          </a:stretch>
        </p:blipFill>
        <p:spPr>
          <a:xfrm>
            <a:off x="7958328" y="3672840"/>
            <a:ext cx="908304" cy="594360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>
          <a:blip r:embed="rPictId12"/>
          <a:stretch>
            <a:fillRect/>
          </a:stretch>
        </p:blipFill>
        <p:spPr>
          <a:xfrm>
            <a:off x="7818120" y="3675888"/>
            <a:ext cx="140208" cy="307848"/>
          </a:xfrm>
          <a:prstGeom prst="rect">
            <a:avLst/>
          </a:prstGeom>
        </p:spPr>
      </p:pic>
      <p:sp>
        <p:nvSpPr>
          <p:cNvPr id="15" name=""/>
          <p:cNvSpPr/>
          <p:nvPr/>
        </p:nvSpPr>
        <p:spPr>
          <a:xfrm>
            <a:off x="1493520" y="3282696"/>
            <a:ext cx="4069080" cy="68580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ts val="3000"/>
              </a:lnSpc>
            </a:pPr>
            <a:r>
              <a:rPr lang="ja" b="1" sz="2400">
                <a:latin typeface="KaiTi"/>
                <a:ea typeface="KaiTi"/>
              </a:rPr>
              <a:t>现已与哈啰出行达成签订协议, 成为长期战略合作伙伴</a:t>
            </a:r>
          </a:p>
        </p:txBody>
      </p:sp>
      <p:sp>
        <p:nvSpPr>
          <p:cNvPr id="16" name=""/>
          <p:cNvSpPr/>
          <p:nvPr/>
        </p:nvSpPr>
        <p:spPr>
          <a:xfrm>
            <a:off x="1661160" y="4867656"/>
            <a:ext cx="5205984" cy="70104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ts val="2760"/>
              </a:lnSpc>
              <a:spcBef>
                <a:spcPts val="560"/>
              </a:spcBef>
            </a:pPr>
            <a:r>
              <a:rPr lang="ja" b="1" sz="2400">
                <a:latin typeface="KaiTi"/>
                <a:ea typeface="KaiTi"/>
              </a:rPr>
              <a:t>经过湖南铁路科技职业技术学院复核审 批之后,立即建设四个样板站点</a:t>
            </a:r>
          </a:p>
        </p:txBody>
      </p:sp>
      <p:sp>
        <p:nvSpPr>
          <p:cNvPr id="17" name=""/>
          <p:cNvSpPr/>
          <p:nvPr/>
        </p:nvSpPr>
        <p:spPr>
          <a:xfrm>
            <a:off x="7802880" y="3048000"/>
            <a:ext cx="499872" cy="7315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just" indent="0"/>
            <a:r>
              <a:rPr lang="ja" sz="400">
                <a:solidFill>
                  <a:srgbClr val="989898"/>
                </a:solidFill>
                <a:latin typeface="MS Mincho"/>
                <a:ea typeface="MS Mincho"/>
              </a:rPr>
              <a:t>乙'»‘</a:t>
            </a:r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獅艺择助^^</a:t>
            </a:r>
            <a:r>
              <a:rPr lang="ja" sz="400">
                <a:solidFill>
                  <a:srgbClr val="989898"/>
                </a:solidFill>
                <a:latin typeface="MS Mincho"/>
                <a:ea typeface="MS Mincho"/>
              </a:rPr>
              <a:t>»相</a:t>
            </a:r>
          </a:p>
        </p:txBody>
      </p:sp>
      <p:sp>
        <p:nvSpPr>
          <p:cNvPr id="18" name=""/>
          <p:cNvSpPr/>
          <p:nvPr/>
        </p:nvSpPr>
        <p:spPr>
          <a:xfrm>
            <a:off x="7799832" y="3118104"/>
            <a:ext cx="1176528" cy="20421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ts val="516"/>
              </a:lnSpc>
            </a:pPr>
            <a:r>
              <a:rPr lang="ja" sz="400">
                <a:solidFill>
                  <a:srgbClr val="A8A8A8"/>
                </a:solidFill>
                <a:latin typeface="MS Mincho"/>
                <a:ea typeface="MS Mincho"/>
              </a:rPr>
              <a:t>投</a:t>
            </a:r>
            <a:r>
              <a:rPr lang="ja" sz="500">
                <a:solidFill>
                  <a:srgbClr val="A8A8A8"/>
                </a:solidFill>
                <a:latin typeface="Times New Roman"/>
                <a:ea typeface="Times New Roman"/>
              </a:rPr>
              <a:t>5</a:t>
            </a:r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好</a:t>
            </a:r>
            <a:r>
              <a:rPr lang="ja" sz="400">
                <a:latin typeface="MS Mincho"/>
                <a:ea typeface="MS Mincho"/>
              </a:rPr>
              <a:t>»</a:t>
            </a:r>
            <a:r>
              <a:rPr lang="ja" sz="500">
                <a:solidFill>
                  <a:srgbClr val="808080"/>
                </a:solidFill>
                <a:latin typeface="Times New Roman"/>
                <a:ea typeface="Times New Roman"/>
              </a:rPr>
              <a:t>&gt;0,</a:t>
            </a:r>
            <a:r>
              <a:rPr lang="ja" sz="400">
                <a:solidFill>
                  <a:srgbClr val="6F6F6F"/>
                </a:solidFill>
                <a:latin typeface="MS Mincho"/>
                <a:ea typeface="MS Mincho"/>
              </a:rPr>
              <a:t>-、乙!</a:t>
            </a:r>
            <a:r>
              <a:rPr lang="ja" sz="500">
                <a:solidFill>
                  <a:srgbClr val="A8A8A8"/>
                </a:solidFill>
                <a:latin typeface="Times New Roman"/>
                <a:ea typeface="Times New Roman"/>
              </a:rPr>
              <a:t>5</a:t>
            </a:r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方時尊乙方</a:t>
            </a:r>
            <a:r>
              <a:rPr lang="ja" sz="400">
                <a:latin typeface="MS Mincho"/>
                <a:ea typeface="MS Mincho"/>
              </a:rPr>
              <a:t>»</a:t>
            </a:r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甲</a:t>
            </a:r>
            <a:r>
              <a:rPr lang="ja" sz="400">
                <a:solidFill>
                  <a:srgbClr val="A8A8A8"/>
                </a:solidFill>
                <a:latin typeface="MS Mincho"/>
                <a:ea typeface="MS Mincho"/>
              </a:rPr>
              <a:t>方共</a:t>
            </a:r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窣肋?!*系 列?^»</a:t>
            </a:r>
            <a:r>
              <a:rPr lang="ja" sz="400">
                <a:solidFill>
                  <a:srgbClr val="6F6F6F"/>
                </a:solidFill>
                <a:latin typeface="MS Mincho"/>
                <a:ea typeface="MS Mincho"/>
              </a:rPr>
              <a:t>供枝</a:t>
            </a:r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术曲格僵®•,井达_</a:t>
            </a:r>
            <a:r>
              <a:rPr lang="ja" sz="500">
                <a:solidFill>
                  <a:srgbClr val="808080"/>
                </a:solidFill>
                <a:latin typeface="Times New Roman"/>
                <a:ea typeface="Times New Roman"/>
              </a:rPr>
              <a:t>7</a:t>
            </a:r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■协祝</a:t>
            </a:r>
            <a:r>
              <a:rPr lang="ja" sz="400">
                <a:latin typeface="MS Mincho"/>
                <a:ea typeface="MS Mincho"/>
              </a:rPr>
              <a:t>,</a:t>
            </a:r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 </a:t>
            </a:r>
            <a:r>
              <a:rPr lang="ja" sz="400">
                <a:solidFill>
                  <a:srgbClr val="A8A8A8"/>
                </a:solidFill>
                <a:latin typeface="MS Mincho"/>
                <a:ea typeface="MS Mincho"/>
              </a:rPr>
              <a:t>--严贴存&amp;^, </a:t>
            </a:r>
            <a:r>
              <a:rPr lang="ja" sz="500">
                <a:solidFill>
                  <a:srgbClr val="A8A8A8"/>
                </a:solidFill>
                <a:latin typeface="Times New Roman"/>
                <a:ea typeface="Times New Roman"/>
              </a:rPr>
              <a:t>¢¢31 </a:t>
            </a:r>
            <a:r>
              <a:rPr lang="ja" sz="400">
                <a:solidFill>
                  <a:srgbClr val="A8A8A8"/>
                </a:solidFill>
                <a:latin typeface="MS Mincho"/>
                <a:ea typeface="MS Mincho"/>
              </a:rPr>
              <a:t>行</a:t>
            </a:r>
          </a:p>
        </p:txBody>
      </p:sp>
      <p:sp>
        <p:nvSpPr>
          <p:cNvPr id="19" name=""/>
          <p:cNvSpPr/>
          <p:nvPr/>
        </p:nvSpPr>
        <p:spPr>
          <a:xfrm>
            <a:off x="8253984" y="3322320"/>
            <a:ext cx="359664" cy="7315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just" indent="0"/>
            <a:r>
              <a:rPr lang="ja" sz="500">
                <a:solidFill>
                  <a:srgbClr val="808080"/>
                </a:solidFill>
                <a:latin typeface="Times New Roman"/>
                <a:ea typeface="Times New Roman"/>
              </a:rPr>
              <a:t>I&amp;</a:t>
            </a:r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题龙行井草助力车</a:t>
            </a:r>
          </a:p>
        </p:txBody>
      </p:sp>
      <p:sp>
        <p:nvSpPr>
          <p:cNvPr id="20" name=""/>
          <p:cNvSpPr/>
          <p:nvPr/>
        </p:nvSpPr>
        <p:spPr>
          <a:xfrm>
            <a:off x="7869936" y="3398520"/>
            <a:ext cx="725424" cy="7315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ctr" indent="0"/>
            <a:r>
              <a:rPr lang="ja" sz="400">
                <a:solidFill>
                  <a:srgbClr val="6F6F6F"/>
                </a:solidFill>
                <a:latin typeface="MS Mincho"/>
                <a:ea typeface="MS Mincho"/>
              </a:rPr>
              <a:t>:-制卿販视埼</a:t>
            </a:r>
            <a:r>
              <a:rPr lang="ja" sz="400">
                <a:latin typeface="MS Mincho"/>
                <a:ea typeface="MS Mincho"/>
              </a:rPr>
              <a:t>,</a:t>
            </a:r>
            <a:r>
              <a:rPr lang="ja" sz="400">
                <a:solidFill>
                  <a:srgbClr val="6F6F6F"/>
                </a:solidFill>
                <a:latin typeface="MS Mincho"/>
                <a:ea typeface="MS Mincho"/>
              </a:rPr>
              <a:t>乙施</a:t>
            </a:r>
            <a:r>
              <a:rPr lang="ja" sz="400">
                <a:latin typeface="MS Mincho"/>
                <a:ea typeface="MS Mincho"/>
              </a:rPr>
              <a:t>»</a:t>
            </a:r>
            <a:r>
              <a:rPr lang="ja" sz="400">
                <a:solidFill>
                  <a:srgbClr val="6F6F6F"/>
                </a:solidFill>
                <a:latin typeface="MS Mincho"/>
                <a:ea typeface="MS Mincho"/>
              </a:rPr>
              <a:t>棚内-</a:t>
            </a:r>
          </a:p>
        </p:txBody>
      </p:sp>
      <p:sp>
        <p:nvSpPr>
          <p:cNvPr id="21" name=""/>
          <p:cNvSpPr/>
          <p:nvPr/>
        </p:nvSpPr>
        <p:spPr>
          <a:xfrm>
            <a:off x="7799832" y="3474720"/>
            <a:ext cx="1176528" cy="16154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/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三、乙方#为-方产®的枝相</a:t>
            </a:r>
            <a:r>
              <a:rPr lang="ja" sz="400">
                <a:latin typeface="MS Mincho"/>
                <a:ea typeface="MS Mincho"/>
              </a:rPr>
              <a:t>»</a:t>
            </a:r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护»*•提供軋</a:t>
            </a:r>
          </a:p>
          <a:p>
            <a:pPr algn="just" indent="0"/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务®</a:t>
            </a:r>
            <a:r>
              <a:rPr lang="ja" sz="500">
                <a:solidFill>
                  <a:srgbClr val="6F6F6F"/>
                </a:solidFill>
                <a:latin typeface="Times New Roman"/>
                <a:ea typeface="Times New Roman"/>
              </a:rPr>
              <a:t>8, </a:t>
            </a:r>
            <a:r>
              <a:rPr lang="ja" sz="400">
                <a:solidFill>
                  <a:srgbClr val="6F6F6F"/>
                </a:solidFill>
                <a:latin typeface="MS Mincho"/>
                <a:ea typeface="MS Mincho"/>
              </a:rPr>
              <a:t>«£上</a:t>
            </a:r>
            <a:r>
              <a:rPr lang="ja" sz="400">
                <a:latin typeface="MS Mincho"/>
                <a:ea typeface="MS Mincho"/>
              </a:rPr>
              <a:t>»</a:t>
            </a:r>
            <a:r>
              <a:rPr lang="ja" sz="400">
                <a:solidFill>
                  <a:srgbClr val="6F6F6F"/>
                </a:solidFill>
                <a:latin typeface="MS Mincho"/>
                <a:ea typeface="MS Mincho"/>
              </a:rPr>
              <a:t>»正^络</a:t>
            </a:r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科技有*&amp;司</a:t>
            </a:r>
            <a:r>
              <a:rPr lang="ja" sz="400">
                <a:solidFill>
                  <a:srgbClr val="6F6F6F"/>
                </a:solidFill>
                <a:latin typeface="MS Mincho"/>
                <a:ea typeface="MS Mincho"/>
              </a:rPr>
              <a:t>的く»</a:t>
            </a:r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务*®■«&gt;«</a:t>
            </a:r>
            <a:r>
              <a:rPr lang="ja" sz="400">
                <a:solidFill>
                  <a:srgbClr val="6F6F6F"/>
                </a:solidFill>
                <a:latin typeface="MS Mincho"/>
                <a:ea typeface="MS Mincho"/>
              </a:rPr>
              <a:t>产品</a:t>
            </a:r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推»</a:t>
            </a:r>
            <a:r>
              <a:rPr lang="ja" sz="400">
                <a:solidFill>
                  <a:srgbClr val="6F6F6F"/>
                </a:solidFill>
                <a:latin typeface="MS Mincho"/>
                <a:ea typeface="MS Mincho"/>
              </a:rPr>
              <a:t>•«</a:t>
            </a:r>
          </a:p>
        </p:txBody>
      </p:sp>
      <p:sp>
        <p:nvSpPr>
          <p:cNvPr id="22" name=""/>
          <p:cNvSpPr/>
          <p:nvPr/>
        </p:nvSpPr>
        <p:spPr>
          <a:xfrm>
            <a:off x="7802880" y="2971800"/>
            <a:ext cx="569976" cy="6096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400">
                <a:solidFill>
                  <a:srgbClr val="6F6F6F"/>
                </a:solidFill>
                <a:latin typeface="MS Mincho"/>
                <a:ea typeface="MS Mincho"/>
              </a:rPr>
              <a:t>甲方</a:t>
            </a:r>
            <a:r>
              <a:rPr lang="ja" sz="400">
                <a:latin typeface="MS Mincho"/>
                <a:ea typeface="MS Mincho"/>
              </a:rPr>
              <a:t>,</a:t>
            </a:r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上</a:t>
            </a:r>
            <a:r>
              <a:rPr lang="ja" sz="400">
                <a:latin typeface="MS Mincho"/>
                <a:ea typeface="MS Mincho"/>
              </a:rPr>
              <a:t>»</a:t>
            </a:r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*</a:t>
            </a:r>
            <a:r>
              <a:rPr lang="ja" sz="500">
                <a:solidFill>
                  <a:srgbClr val="808080"/>
                </a:solidFill>
                <a:latin typeface="Times New Roman"/>
                <a:ea typeface="Times New Roman"/>
              </a:rPr>
              <a:t>9</a:t>
            </a:r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正招</a:t>
            </a:r>
            <a:r>
              <a:rPr lang="ja" sz="400">
                <a:solidFill>
                  <a:srgbClr val="6F6F6F"/>
                </a:solidFill>
                <a:latin typeface="MS Mincho"/>
                <a:ea typeface="MS Mincho"/>
              </a:rPr>
              <a:t>络料枝</a:t>
            </a:r>
            <a:r>
              <a:rPr lang="ja" sz="500">
                <a:solidFill>
                  <a:srgbClr val="808080"/>
                </a:solidFill>
                <a:latin typeface="Times New Roman"/>
                <a:ea typeface="Times New Roman"/>
              </a:rPr>
              <a:t>8</a:t>
            </a:r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质公</a:t>
            </a:r>
            <a:r>
              <a:rPr lang="ja" sz="400">
                <a:solidFill>
                  <a:srgbClr val="A8A8A8"/>
                </a:solidFill>
                <a:latin typeface="MS Mincho"/>
                <a:ea typeface="MS Mincho"/>
              </a:rPr>
              <a:t>苗</a:t>
            </a:r>
          </a:p>
        </p:txBody>
      </p:sp>
      <p:sp>
        <p:nvSpPr>
          <p:cNvPr id="23" name=""/>
          <p:cNvSpPr/>
          <p:nvPr/>
        </p:nvSpPr>
        <p:spPr>
          <a:xfrm>
            <a:off x="8104632" y="2862072"/>
            <a:ext cx="566928" cy="8534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just" indent="0"/>
            <a:r>
              <a:rPr lang="ja" sz="400">
                <a:solidFill>
                  <a:srgbClr val="595959"/>
                </a:solidFill>
                <a:latin typeface="SimSun"/>
                <a:ea typeface="SimSun"/>
              </a:rPr>
              <a:t>产</a:t>
            </a:r>
            <a:r>
              <a:rPr lang="ja" sz="400">
                <a:solidFill>
                  <a:srgbClr val="595959"/>
                </a:solidFill>
                <a:latin typeface="MS Mincho"/>
                <a:ea typeface="MS Mincho"/>
              </a:rPr>
              <a:t>品</a:t>
            </a:r>
            <a:r>
              <a:rPr lang="ja" sz="400">
                <a:solidFill>
                  <a:srgbClr val="595959"/>
                </a:solidFill>
                <a:latin typeface="SimSun"/>
                <a:ea typeface="SimSun"/>
              </a:rPr>
              <a:t>维</a:t>
            </a:r>
            <a:r>
              <a:rPr lang="ja" sz="400">
                <a:solidFill>
                  <a:srgbClr val="404040"/>
                </a:solidFill>
                <a:latin typeface="MS Mincho"/>
                <a:ea typeface="MS Mincho"/>
              </a:rPr>
              <a:t>修</a:t>
            </a:r>
            <a:r>
              <a:rPr lang="ja" sz="400">
                <a:solidFill>
                  <a:srgbClr val="595959"/>
                </a:solidFill>
                <a:latin typeface="MS Mincho"/>
                <a:ea typeface="MS Mincho"/>
              </a:rPr>
              <a:t>服</a:t>
            </a:r>
            <a:r>
              <a:rPr lang="ja" sz="400">
                <a:solidFill>
                  <a:srgbClr val="404040"/>
                </a:solidFill>
                <a:latin typeface="SimSun"/>
                <a:ea typeface="SimSun"/>
              </a:rPr>
              <a:t>务</a:t>
            </a:r>
            <a:r>
              <a:rPr lang="ja" sz="400">
                <a:solidFill>
                  <a:srgbClr val="595959"/>
                </a:solidFill>
                <a:latin typeface="SimSun"/>
                <a:ea typeface="SimSun"/>
              </a:rPr>
              <a:t>协议</a:t>
            </a:r>
          </a:p>
        </p:txBody>
      </p:sp>
      <p:sp>
        <p:nvSpPr>
          <p:cNvPr id="24" name=""/>
          <p:cNvSpPr/>
          <p:nvPr/>
        </p:nvSpPr>
        <p:spPr>
          <a:xfrm>
            <a:off x="1191768" y="1594104"/>
            <a:ext cx="4614672" cy="69799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ts val="3000"/>
              </a:lnSpc>
            </a:pPr>
            <a:r>
              <a:rPr lang="ja" b="1" sz="2400">
                <a:latin typeface="KaiTi"/>
                <a:ea typeface="KaiTi"/>
              </a:rPr>
              <a:t>已在湖工大运維三个月,累计收入 6.7万元,得到了广大师生的好评</a:t>
            </a:r>
          </a:p>
        </p:txBody>
      </p:sp>
      <p:sp>
        <p:nvSpPr>
          <p:cNvPr id="25" name=""/>
          <p:cNvSpPr/>
          <p:nvPr/>
        </p:nvSpPr>
        <p:spPr>
          <a:xfrm>
            <a:off x="10927080" y="524256"/>
            <a:ext cx="1149096" cy="17068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600">
                <a:solidFill>
                  <a:srgbClr val="2E75B6"/>
                </a:solidFill>
                <a:latin typeface="Calibri"/>
                <a:ea typeface="Calibri"/>
              </a:rPr>
              <a:t>:ZHIHUIXING</a:t>
            </a:r>
          </a:p>
        </p:txBody>
      </p:sp>
      <p:sp>
        <p:nvSpPr>
          <p:cNvPr id="26" name=""/>
          <p:cNvSpPr/>
          <p:nvPr/>
        </p:nvSpPr>
        <p:spPr>
          <a:xfrm>
            <a:off x="9497568" y="2831592"/>
            <a:ext cx="929640" cy="14630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/>
            <a:r>
              <a:rPr lang="ja" sz="500">
                <a:solidFill>
                  <a:srgbClr val="808080"/>
                </a:solidFill>
                <a:latin typeface="Times New Roman"/>
                <a:ea typeface="Times New Roman"/>
              </a:rPr>
              <a:t>1-</a:t>
            </a:r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甲</a:t>
            </a:r>
            <a:r>
              <a:rPr lang="ja" sz="500">
                <a:solidFill>
                  <a:srgbClr val="808080"/>
                </a:solidFill>
                <a:latin typeface="Times New Roman"/>
                <a:ea typeface="Times New Roman"/>
              </a:rPr>
              <a:t>81?</a:t>
            </a:r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笠订让</a:t>
            </a:r>
            <a:r>
              <a:rPr lang="ja" sz="400">
                <a:latin typeface="MS Mincho"/>
                <a:ea typeface="MS Mincho"/>
              </a:rPr>
              <a:t>»</a:t>
            </a:r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的</a:t>
            </a:r>
            <a:r>
              <a:rPr lang="ja" sz="400">
                <a:latin typeface="MS Mincho"/>
                <a:ea typeface="MS Mincho"/>
              </a:rPr>
              <a:t>«</a:t>
            </a:r>
            <a:r>
              <a:rPr lang="ja" sz="500">
                <a:solidFill>
                  <a:srgbClr val="808080"/>
                </a:solidFill>
                <a:latin typeface="Times New Roman"/>
                <a:ea typeface="Times New Roman"/>
              </a:rPr>
              <a:t>6</a:t>
            </a:r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肉</a:t>
            </a:r>
          </a:p>
          <a:p>
            <a:pPr indent="0"/>
            <a:r>
              <a:rPr lang="ja" sz="500">
                <a:solidFill>
                  <a:srgbClr val="808080"/>
                </a:solidFill>
                <a:latin typeface="Times New Roman"/>
                <a:ea typeface="Times New Roman"/>
              </a:rPr>
              <a:t>2</a:t>
            </a:r>
            <a:r>
              <a:rPr lang="ja" sz="400">
                <a:solidFill>
                  <a:srgbClr val="595959"/>
                </a:solidFill>
                <a:latin typeface="MS Mincho"/>
                <a:ea typeface="MS Mincho"/>
              </a:rPr>
              <a:t>■本®</a:t>
            </a:r>
            <a:r>
              <a:rPr lang="ja" sz="400">
                <a:solidFill>
                  <a:srgbClr val="808080"/>
                </a:solidFill>
                <a:latin typeface="MS Mincho"/>
                <a:ea typeface="MS Mincho"/>
              </a:rPr>
              <a:t>肉一</a:t>
            </a:r>
            <a:r>
              <a:rPr lang="ja" sz="400">
                <a:solidFill>
                  <a:srgbClr val="6F6F6F"/>
                </a:solidFill>
                <a:latin typeface="MS Mincho"/>
                <a:ea typeface="MS Mincho"/>
              </a:rPr>
              <a:t>式两</a:t>
            </a:r>
            <a:r>
              <a:rPr lang="ja" sz="500">
                <a:solidFill>
                  <a:srgbClr val="595959"/>
                </a:solidFill>
                <a:latin typeface="Times New Roman"/>
                <a:ea typeface="Times New Roman"/>
              </a:rPr>
              <a:t>!5</a:t>
            </a:r>
            <a:r>
              <a:rPr lang="ja" sz="400">
                <a:solidFill>
                  <a:srgbClr val="595959"/>
                </a:solidFill>
                <a:latin typeface="MS Mincho"/>
                <a:ea typeface="MS Mincho"/>
              </a:rPr>
              <a:t>方</a:t>
            </a:r>
            <a:r>
              <a:rPr lang="ja" sz="400">
                <a:solidFill>
                  <a:srgbClr val="6F6F6F"/>
                </a:solidFill>
                <a:latin typeface="MS Mincho"/>
                <a:ea typeface="MS Mincho"/>
              </a:rPr>
              <a:t>咨执一财</a:t>
            </a:r>
            <a:r>
              <a:rPr lang="ja" sz="400">
                <a:latin typeface="MS Mincho"/>
                <a:ea typeface="MS Mincho"/>
              </a:rPr>
              <a:t>,</a:t>
            </a:r>
            <a:r>
              <a:rPr lang="ja" sz="400">
                <a:solidFill>
                  <a:srgbClr val="6F6F6F"/>
                </a:solidFill>
                <a:latin typeface="MS Mincho"/>
                <a:ea typeface="MS Mincho"/>
              </a:rPr>
              <a:t>輿寅胃®去！</a:t>
            </a:r>
            <a:r>
              <a:rPr lang="ja" sz="400">
                <a:latin typeface="MS Mincho"/>
                <a:ea typeface="MS Mincho"/>
              </a:rPr>
              <a:t>»</a:t>
            </a:r>
            <a:r>
              <a:rPr lang="ja" sz="400">
                <a:solidFill>
                  <a:srgbClr val="6F6F6F"/>
                </a:solidFill>
                <a:latin typeface="MS Mincho"/>
                <a:ea typeface="MS Mincho"/>
              </a:rPr>
              <a:t>”力•</a:t>
            </a:r>
          </a:p>
        </p:txBody>
      </p:sp>
      <p:sp>
        <p:nvSpPr>
          <p:cNvPr id="27" name=""/>
          <p:cNvSpPr/>
          <p:nvPr/>
        </p:nvSpPr>
        <p:spPr>
          <a:xfrm>
            <a:off x="11103864" y="124968"/>
            <a:ext cx="932688" cy="32613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2400">
                <a:solidFill>
                  <a:srgbClr val="2E75B6"/>
                </a:solidFill>
                <a:latin typeface="DengXian"/>
                <a:ea typeface="DengXian"/>
              </a:rPr>
              <a:t>智慧行</a:t>
            </a:r>
          </a:p>
        </p:txBody>
      </p:sp>
      <p:sp>
        <p:nvSpPr>
          <p:cNvPr id="28" name=""/>
          <p:cNvSpPr/>
          <p:nvPr/>
        </p:nvSpPr>
        <p:spPr>
          <a:xfrm>
            <a:off x="8851392" y="3703320"/>
            <a:ext cx="109728" cy="25298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vert="wordArtVertRtl" wrap="none">
            <a:noAutofit/>
          </a:bodyPr>
          <a:p>
            <a:pPr indent="0"/>
            <a:r>
              <a:rPr lang="ja" sz="600">
                <a:solidFill>
                  <a:srgbClr val="808080"/>
                </a:solidFill>
                <a:latin typeface="MS Mincho"/>
                <a:ea typeface="MS Mincho"/>
              </a:rPr>
              <a:t>糾嚣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76200" y="54864"/>
            <a:ext cx="3752088" cy="890016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10302240" y="36576"/>
            <a:ext cx="725424" cy="755904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PictId2"/>
          <a:stretch>
            <a:fillRect/>
          </a:stretch>
        </p:blipFill>
        <p:spPr>
          <a:xfrm>
            <a:off x="6979920" y="1962912"/>
            <a:ext cx="5044440" cy="4745736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10896600" y="124968"/>
            <a:ext cx="1139952" cy="30784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sz="2400">
                <a:solidFill>
                  <a:srgbClr val="2E75B6"/>
                </a:solidFill>
                <a:latin typeface="DengXian"/>
                <a:ea typeface="DengXian"/>
              </a:rPr>
              <a:t>智慧行</a:t>
            </a:r>
          </a:p>
        </p:txBody>
      </p:sp>
      <p:sp>
        <p:nvSpPr>
          <p:cNvPr id="7" name=""/>
          <p:cNvSpPr/>
          <p:nvPr/>
        </p:nvSpPr>
        <p:spPr>
          <a:xfrm>
            <a:off x="10948416" y="542544"/>
            <a:ext cx="1146048" cy="13411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600">
                <a:solidFill>
                  <a:srgbClr val="2E75B6"/>
                </a:solidFill>
                <a:latin typeface="Calibri"/>
                <a:ea typeface="Calibri"/>
              </a:rPr>
              <a:t>:ZHIHUIXING</a:t>
            </a:r>
          </a:p>
        </p:txBody>
      </p:sp>
      <p:sp>
        <p:nvSpPr>
          <p:cNvPr id="8" name=""/>
          <p:cNvSpPr/>
          <p:nvPr/>
        </p:nvSpPr>
        <p:spPr>
          <a:xfrm>
            <a:off x="8403336" y="1353312"/>
            <a:ext cx="2075688" cy="37490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b="1" sz="2800">
                <a:latin typeface="SimSun"/>
                <a:ea typeface="SimSun"/>
              </a:rPr>
              <a:t>股权分配图</a:t>
            </a:r>
          </a:p>
        </p:txBody>
      </p:sp>
      <p:sp>
        <p:nvSpPr>
          <p:cNvPr id="9" name=""/>
          <p:cNvSpPr/>
          <p:nvPr/>
        </p:nvSpPr>
        <p:spPr>
          <a:xfrm>
            <a:off x="1331976" y="1941576"/>
            <a:ext cx="4645152" cy="83820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ts val="3432"/>
              </a:lnSpc>
            </a:pPr>
            <a:r>
              <a:rPr lang="ja" sz="2400">
                <a:latin typeface="KaiTi"/>
                <a:ea typeface="KaiTi"/>
              </a:rPr>
              <a:t>本项目计划出让</a:t>
            </a:r>
            <a:r>
              <a:rPr lang="ja" sz="3600">
                <a:solidFill>
                  <a:srgbClr val="FF0000"/>
                </a:solidFill>
                <a:latin typeface="SimHei"/>
                <a:ea typeface="SimHei"/>
              </a:rPr>
              <a:t>10%</a:t>
            </a:r>
            <a:r>
              <a:rPr lang="ja" sz="2400">
                <a:latin typeface="KaiTi"/>
                <a:ea typeface="KaiTi"/>
              </a:rPr>
              <a:t>的股权,融资 </a:t>
            </a:r>
            <a:r>
              <a:rPr lang="ja" sz="3600">
                <a:solidFill>
                  <a:srgbClr val="FF0000"/>
                </a:solidFill>
                <a:latin typeface="SimHei"/>
                <a:ea typeface="SimHei"/>
              </a:rPr>
              <a:t>300</a:t>
            </a:r>
            <a:r>
              <a:rPr lang="ja" sz="3600">
                <a:solidFill>
                  <a:srgbClr val="FF0000"/>
                </a:solidFill>
                <a:latin typeface="KaiTi"/>
                <a:ea typeface="KaiTi"/>
              </a:rPr>
              <a:t>万元</a:t>
            </a:r>
            <a:r>
              <a:rPr lang="ja" sz="3600">
                <a:latin typeface="KaiTi"/>
                <a:ea typeface="KaiTi"/>
              </a:rPr>
              <a:t>,        </a:t>
            </a:r>
            <a:r>
              <a:rPr lang="ja" sz="2400">
                <a:latin typeface="KaiTi"/>
                <a:ea typeface="KaiTi"/>
              </a:rPr>
              <a:t>资金。</a:t>
            </a:r>
          </a:p>
        </p:txBody>
      </p:sp>
      <p:sp>
        <p:nvSpPr>
          <p:cNvPr id="10" name=""/>
          <p:cNvSpPr/>
          <p:nvPr/>
        </p:nvSpPr>
        <p:spPr>
          <a:xfrm>
            <a:off x="2435352" y="3950208"/>
            <a:ext cx="2051304" cy="35661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b="1" sz="2600">
                <a:latin typeface="DengXian"/>
                <a:ea typeface="DengXian"/>
              </a:rPr>
              <a:t>融资资金用途</a:t>
            </a:r>
          </a:p>
        </p:txBody>
      </p:sp>
      <p:sp>
        <p:nvSpPr>
          <p:cNvPr id="11" name=""/>
          <p:cNvSpPr/>
          <p:nvPr/>
        </p:nvSpPr>
        <p:spPr>
          <a:xfrm>
            <a:off x="768096" y="4709160"/>
            <a:ext cx="5897880" cy="326136"/>
          </a:xfrm>
          <a:prstGeom prst="rect">
            <a:avLst/>
          </a:prstGeom>
          <a:solidFill>
            <a:srgbClr val="CFD5EB"/>
          </a:solidFill>
        </p:spPr>
        <p:txBody>
          <a:bodyPr lIns="0" tIns="0" rIns="0" bIns="0" wrap="none">
            <a:noAutofit/>
          </a:bodyPr>
          <a:p>
            <a:pPr algn="ctr" indent="0">
              <a:spcBef>
                <a:spcPts val="350"/>
              </a:spcBef>
            </a:pPr>
            <a:r>
              <a:rPr lang="ja" b="1" sz="2400">
                <a:solidFill>
                  <a:srgbClr val="FFFFFF"/>
                </a:solidFill>
                <a:latin typeface="DengXian"/>
                <a:ea typeface="DengXian"/>
              </a:rPr>
              <a:t>用途  扩大服务 技术迭代 团队建设</a:t>
            </a:r>
          </a:p>
        </p:txBody>
      </p:sp>
      <p:sp>
        <p:nvSpPr>
          <p:cNvPr id="12" name=""/>
          <p:cNvSpPr/>
          <p:nvPr/>
        </p:nvSpPr>
        <p:spPr>
          <a:xfrm>
            <a:off x="466344" y="5199888"/>
            <a:ext cx="5852160" cy="323088"/>
          </a:xfrm>
          <a:prstGeom prst="rect">
            <a:avLst/>
          </a:prstGeom>
          <a:solidFill>
            <a:srgbClr val="CFD5EB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2400">
                <a:latin typeface="DengXian"/>
                <a:ea typeface="DengXian"/>
              </a:rPr>
              <a:t>资金占比    </a:t>
            </a:r>
            <a:r>
              <a:rPr lang="ja" sz="2400">
                <a:latin typeface="Calibri"/>
                <a:ea typeface="Calibri"/>
              </a:rPr>
              <a:t>50%      30%      20%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64008" y="42672"/>
            <a:ext cx="1008888" cy="908304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10302240" y="36576"/>
            <a:ext cx="725424" cy="755904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PictId2"/>
          <a:stretch>
            <a:fillRect/>
          </a:stretch>
        </p:blipFill>
        <p:spPr>
          <a:xfrm>
            <a:off x="8162544" y="1210056"/>
            <a:ext cx="2990088" cy="2249424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PictId3"/>
          <a:stretch>
            <a:fillRect/>
          </a:stretch>
        </p:blipFill>
        <p:spPr>
          <a:xfrm>
            <a:off x="566928" y="1185672"/>
            <a:ext cx="7571232" cy="3313176"/>
          </a:xfrm>
          <a:prstGeom prst="rect">
            <a:avLst/>
          </a:prstGeom>
        </p:spPr>
      </p:pic>
      <p:graphicFrame>
        <p:nvGraphicFramePr>
          <p:cNvPr id="6" name=""/>
          <p:cNvGraphicFramePr>
            <a:graphicFrameLocks noGrp="1"/>
          </p:cNvGraphicFramePr>
          <p:nvPr/>
        </p:nvGraphicFramePr>
        <p:xfrm>
          <a:off x="435864" y="344424"/>
          <a:ext cx="3392424" cy="600456"/>
        </p:xfrm>
        <a:graphic>
          <a:graphicData uri="http://schemas.openxmlformats.org/drawingml/2006/table">
            <a:tbl>
              <a:tblPr/>
              <a:tblGrid>
                <a:gridCol w="1191768"/>
                <a:gridCol w="313944"/>
                <a:gridCol w="1091184"/>
                <a:gridCol w="795528"/>
              </a:tblGrid>
              <a:tr h="600456">
                <a:tc>
                  <a:txBody>
                    <a:bodyPr lIns="0" tIns="0" rIns="0" bIns="0">
                      <a:noAutofit/>
                    </a:bodyPr>
                    <a:p>
                      <a:pPr indent="444500">
                        <a:spcBef>
                          <a:spcPts val="420"/>
                        </a:spcBef>
                      </a:pPr>
                      <a:r>
                        <a:rPr lang="ja" b="1" sz="2800">
                          <a:solidFill>
                            <a:srgbClr val="D9EDE6"/>
                          </a:solidFill>
                          <a:latin typeface="Microsoft YaHei"/>
                          <a:ea typeface="Microsoft YaHei"/>
                        </a:rPr>
                        <a:t>发</a:t>
                      </a:r>
                    </a:p>
                  </a:txBody>
                  <a:tcPr marL="0" marR="0" marT="0" marB="0">
                    <a:solidFill>
                      <a:srgbClr val="1D3D6E"/>
                    </a:solidFill>
                  </a:tcPr>
                </a:tc>
                <a:tc>
                  <a:txBody>
                    <a:bodyPr lIns="0" tIns="0" rIns="0" bIns="0">
                      <a:noAutofit/>
                    </a:bodyPr>
                    <a:p>
                      <a:endParaRPr sz="2900"/>
                    </a:p>
                  </a:txBody>
                  <a:tcPr marL="0" marR="0" marT="0" marB="0">
                    <a:solidFill>
                      <a:srgbClr val="1D3D6E"/>
                    </a:solidFill>
                  </a:tcPr>
                </a:tc>
                <a:tc>
                  <a:txBody>
                    <a:bodyPr lIns="0" tIns="0" rIns="0" bIns="0">
                      <a:noAutofit/>
                    </a:bodyPr>
                    <a:p>
                      <a:pPr algn="ctr" indent="0">
                        <a:spcBef>
                          <a:spcPts val="420"/>
                        </a:spcBef>
                      </a:pPr>
                      <a:r>
                        <a:rPr lang="ja" b="1" sz="2800">
                          <a:solidFill>
                            <a:srgbClr val="D9EDE6"/>
                          </a:solidFill>
                          <a:latin typeface="Microsoft YaHei"/>
                          <a:ea typeface="Microsoft YaHei"/>
                        </a:rPr>
                        <a:t>方</a:t>
                      </a:r>
                    </a:p>
                  </a:txBody>
                  <a:tcPr marL="0" marR="0" marT="0" marB="0">
                    <a:solidFill>
                      <a:srgbClr val="1D3D6E"/>
                    </a:solidFill>
                  </a:tcPr>
                </a:tc>
                <a:tc>
                  <a:txBody>
                    <a:bodyPr lIns="0" tIns="0" rIns="0" bIns="0">
                      <a:noAutofit/>
                    </a:bodyPr>
                    <a:p>
                      <a:pPr indent="0">
                        <a:spcBef>
                          <a:spcPts val="420"/>
                        </a:spcBef>
                      </a:pPr>
                      <a:r>
                        <a:rPr lang="ja" b="1" sz="2800">
                          <a:solidFill>
                            <a:srgbClr val="D9EDE6"/>
                          </a:solidFill>
                          <a:latin typeface="Microsoft YaHei"/>
                          <a:ea typeface="Microsoft YaHei"/>
                        </a:rPr>
                        <a:t>略</a:t>
                      </a:r>
                    </a:p>
                  </a:txBody>
                  <a:tcPr marL="0" marR="0" marT="0" marB="0">
                    <a:solidFill>
                      <a:srgbClr val="1D3D6E"/>
                    </a:solidFill>
                  </a:tcPr>
                </a:tc>
              </a:tr>
            </a:tbl>
          </a:graphicData>
        </a:graphic>
      </p:graphicFrame>
      <p:sp>
        <p:nvSpPr>
          <p:cNvPr id="8" name=""/>
          <p:cNvSpPr/>
          <p:nvPr/>
        </p:nvSpPr>
        <p:spPr>
          <a:xfrm>
            <a:off x="10896600" y="124968"/>
            <a:ext cx="1139952" cy="30784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sz="2400">
                <a:solidFill>
                  <a:srgbClr val="2E75B6"/>
                </a:solidFill>
                <a:latin typeface="DengXian"/>
                <a:ea typeface="DengXian"/>
              </a:rPr>
              <a:t>智慧行</a:t>
            </a:r>
          </a:p>
        </p:txBody>
      </p:sp>
      <p:sp>
        <p:nvSpPr>
          <p:cNvPr id="9" name=""/>
          <p:cNvSpPr/>
          <p:nvPr/>
        </p:nvSpPr>
        <p:spPr>
          <a:xfrm>
            <a:off x="10948416" y="542544"/>
            <a:ext cx="1146048" cy="13411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600">
                <a:solidFill>
                  <a:srgbClr val="2E75B6"/>
                </a:solidFill>
                <a:latin typeface="Calibri"/>
                <a:ea typeface="Calibri"/>
              </a:rPr>
              <a:t>:ZHIHUIXING</a:t>
            </a:r>
          </a:p>
        </p:txBody>
      </p:sp>
      <p:sp>
        <p:nvSpPr>
          <p:cNvPr id="10" name=""/>
          <p:cNvSpPr/>
          <p:nvPr/>
        </p:nvSpPr>
        <p:spPr>
          <a:xfrm>
            <a:off x="8638032" y="3950208"/>
            <a:ext cx="1234440" cy="292608"/>
          </a:xfrm>
          <a:prstGeom prst="rect">
            <a:avLst/>
          </a:prstGeom>
          <a:solidFill>
            <a:srgbClr val="1A7D2A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b="1" sz="2100">
                <a:solidFill>
                  <a:srgbClr val="FFFFFF"/>
                </a:solidFill>
                <a:latin typeface="DengXian"/>
                <a:ea typeface="DengXian"/>
              </a:rPr>
              <a:t>“221”</a:t>
            </a:r>
            <a:r>
              <a:rPr lang="ja" b="1" sz="2100">
                <a:solidFill>
                  <a:srgbClr val="FFFFFF"/>
                </a:solidFill>
                <a:latin typeface="SimSun"/>
                <a:ea typeface="SimSun"/>
              </a:rPr>
              <a:t>规划</a:t>
            </a:r>
          </a:p>
        </p:txBody>
      </p:sp>
      <p:sp>
        <p:nvSpPr>
          <p:cNvPr id="11" name=""/>
          <p:cNvSpPr/>
          <p:nvPr/>
        </p:nvSpPr>
        <p:spPr>
          <a:xfrm>
            <a:off x="7976616" y="4255008"/>
            <a:ext cx="3557016" cy="148132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algn="r" indent="0">
              <a:lnSpc>
                <a:spcPts val="2912"/>
              </a:lnSpc>
            </a:pPr>
            <a:r>
              <a:rPr lang="ja" sz="2600">
                <a:latin typeface="KaiTi"/>
                <a:ea typeface="KaiTi"/>
              </a:rPr>
              <a:t>2024面向全国大学校 园园区,势必拿下</a:t>
            </a:r>
            <a:r>
              <a:rPr lang="ja" sz="2600">
                <a:solidFill>
                  <a:srgbClr val="FF0000"/>
                </a:solidFill>
                <a:latin typeface="KaiTi"/>
                <a:ea typeface="KaiTi"/>
              </a:rPr>
              <a:t>2000 </a:t>
            </a:r>
            <a:r>
              <a:rPr lang="ja" sz="2600">
                <a:latin typeface="KaiTi"/>
                <a:ea typeface="KaiTi"/>
              </a:rPr>
              <a:t>所高校订单、服务</a:t>
            </a:r>
            <a:r>
              <a:rPr lang="ja" sz="2600">
                <a:solidFill>
                  <a:srgbClr val="FF0000"/>
                </a:solidFill>
                <a:latin typeface="KaiTi"/>
                <a:ea typeface="KaiTi"/>
              </a:rPr>
              <a:t>2000 </a:t>
            </a:r>
            <a:r>
              <a:rPr lang="ja" sz="2600">
                <a:latin typeface="KaiTi"/>
                <a:ea typeface="KaiTi"/>
              </a:rPr>
              <a:t>万师生、营收突破</a:t>
            </a:r>
            <a:r>
              <a:rPr lang="ja" sz="2600">
                <a:solidFill>
                  <a:srgbClr val="FF0000"/>
                </a:solidFill>
                <a:latin typeface="KaiTi"/>
                <a:ea typeface="KaiTi"/>
              </a:rPr>
              <a:t>1亿</a:t>
            </a:r>
            <a:r>
              <a:rPr lang="ja" sz="2600">
                <a:latin typeface="KaiTi"/>
                <a:ea typeface="KaiTi"/>
              </a:rPr>
              <a:t>元</a:t>
            </a:r>
          </a:p>
        </p:txBody>
      </p:sp>
      <p:sp>
        <p:nvSpPr>
          <p:cNvPr id="12" name=""/>
          <p:cNvSpPr/>
          <p:nvPr/>
        </p:nvSpPr>
        <p:spPr>
          <a:xfrm>
            <a:off x="4901184" y="4315968"/>
            <a:ext cx="1243584" cy="295656"/>
          </a:xfrm>
          <a:prstGeom prst="rect">
            <a:avLst/>
          </a:prstGeom>
          <a:solidFill>
            <a:srgbClr val="0B86E3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b="1" sz="2100">
                <a:solidFill>
                  <a:srgbClr val="FFFFFF"/>
                </a:solidFill>
                <a:latin typeface="DengXian"/>
                <a:ea typeface="DengXian"/>
              </a:rPr>
              <a:t>“111”</a:t>
            </a:r>
            <a:r>
              <a:rPr lang="ja" b="1" sz="2100">
                <a:solidFill>
                  <a:srgbClr val="FFFFFF"/>
                </a:solidFill>
                <a:latin typeface="SimSun"/>
                <a:ea typeface="SimSun"/>
              </a:rPr>
              <a:t>目标</a:t>
            </a:r>
          </a:p>
        </p:txBody>
      </p:sp>
      <p:sp>
        <p:nvSpPr>
          <p:cNvPr id="13" name=""/>
          <p:cNvSpPr/>
          <p:nvPr/>
        </p:nvSpPr>
        <p:spPr>
          <a:xfrm>
            <a:off x="4270248" y="4794504"/>
            <a:ext cx="3029712" cy="160324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457200">
              <a:lnSpc>
                <a:spcPts val="2580"/>
              </a:lnSpc>
            </a:pPr>
            <a:r>
              <a:rPr lang="ja" sz="2400">
                <a:latin typeface="KaiTi"/>
                <a:ea typeface="KaiTi"/>
              </a:rPr>
              <a:t>在2023完成湖南省 全面推广,争取进入 </a:t>
            </a:r>
            <a:r>
              <a:rPr lang="ja" sz="2400">
                <a:solidFill>
                  <a:srgbClr val="FF0000"/>
                </a:solidFill>
                <a:latin typeface="KaiTi"/>
                <a:ea typeface="KaiTi"/>
              </a:rPr>
              <a:t>100</a:t>
            </a:r>
            <a:r>
              <a:rPr lang="ja" sz="2400">
                <a:latin typeface="KaiTi"/>
                <a:ea typeface="KaiTi"/>
              </a:rPr>
              <a:t>所高校、服务</a:t>
            </a:r>
            <a:r>
              <a:rPr lang="ja" sz="2400">
                <a:solidFill>
                  <a:srgbClr val="FF0000"/>
                </a:solidFill>
                <a:latin typeface="KaiTi"/>
                <a:ea typeface="KaiTi"/>
              </a:rPr>
              <a:t>100</a:t>
            </a:r>
            <a:r>
              <a:rPr lang="ja" sz="2400">
                <a:latin typeface="KaiTi"/>
                <a:ea typeface="KaiTi"/>
              </a:rPr>
              <a:t>万 师生、营收突破</a:t>
            </a:r>
            <a:r>
              <a:rPr lang="ja" sz="2400">
                <a:solidFill>
                  <a:srgbClr val="FF0000"/>
                </a:solidFill>
                <a:latin typeface="KaiTi"/>
                <a:ea typeface="KaiTi"/>
              </a:rPr>
              <a:t>1000</a:t>
            </a:r>
            <a:r>
              <a:rPr lang="ja" sz="2400">
                <a:latin typeface="KaiTi"/>
                <a:ea typeface="KaiTi"/>
              </a:rPr>
              <a:t>万 元〇</a:t>
            </a:r>
          </a:p>
        </p:txBody>
      </p:sp>
      <p:sp>
        <p:nvSpPr>
          <p:cNvPr id="14" name=""/>
          <p:cNvSpPr/>
          <p:nvPr/>
        </p:nvSpPr>
        <p:spPr>
          <a:xfrm>
            <a:off x="920496" y="4712208"/>
            <a:ext cx="1386840" cy="292608"/>
          </a:xfrm>
          <a:prstGeom prst="rect">
            <a:avLst/>
          </a:prstGeom>
          <a:solidFill>
            <a:srgbClr val="ED7D31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b="1" sz="2100">
                <a:solidFill>
                  <a:srgbClr val="FFFFFF"/>
                </a:solidFill>
                <a:latin typeface="DengXian"/>
                <a:ea typeface="DengXian"/>
              </a:rPr>
              <a:t>“2588”</a:t>
            </a:r>
            <a:r>
              <a:rPr lang="ja" b="1" sz="2100">
                <a:solidFill>
                  <a:srgbClr val="FFFFFF"/>
                </a:solidFill>
                <a:latin typeface="SimSun"/>
                <a:ea typeface="SimSun"/>
              </a:rPr>
              <a:t>计划</a:t>
            </a:r>
          </a:p>
        </p:txBody>
      </p:sp>
      <p:sp>
        <p:nvSpPr>
          <p:cNvPr id="15" name=""/>
          <p:cNvSpPr/>
          <p:nvPr/>
        </p:nvSpPr>
        <p:spPr>
          <a:xfrm>
            <a:off x="588264" y="5233416"/>
            <a:ext cx="3044952" cy="130454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457200">
              <a:lnSpc>
                <a:spcPts val="2600"/>
              </a:lnSpc>
            </a:pPr>
            <a:r>
              <a:rPr lang="ja" sz="2400">
                <a:latin typeface="KaiTi"/>
                <a:ea typeface="KaiTi"/>
              </a:rPr>
              <a:t>在2021年底推广至 职教城,安置</a:t>
            </a:r>
            <a:r>
              <a:rPr lang="ja" sz="2400">
                <a:solidFill>
                  <a:srgbClr val="FF0000"/>
                </a:solidFill>
                <a:latin typeface="KaiTi"/>
                <a:ea typeface="KaiTi"/>
              </a:rPr>
              <a:t>25</a:t>
            </a:r>
            <a:r>
              <a:rPr lang="ja" sz="2400">
                <a:latin typeface="KaiTi"/>
                <a:ea typeface="KaiTi"/>
              </a:rPr>
              <a:t>个站点 进入</a:t>
            </a:r>
            <a:r>
              <a:rPr lang="ja" sz="2400">
                <a:solidFill>
                  <a:srgbClr val="FF0000"/>
                </a:solidFill>
                <a:latin typeface="KaiTi"/>
                <a:ea typeface="KaiTi"/>
              </a:rPr>
              <a:t>8</a:t>
            </a:r>
            <a:r>
              <a:rPr lang="ja" sz="2400">
                <a:latin typeface="KaiTi"/>
                <a:ea typeface="KaiTi"/>
              </a:rPr>
              <a:t>所高职院校,服 务</a:t>
            </a:r>
            <a:r>
              <a:rPr lang="ja" sz="2400">
                <a:solidFill>
                  <a:srgbClr val="FF0000"/>
                </a:solidFill>
                <a:latin typeface="KaiTi"/>
                <a:ea typeface="KaiTi"/>
              </a:rPr>
              <a:t>8</a:t>
            </a:r>
            <a:r>
              <a:rPr lang="ja" sz="2400">
                <a:latin typeface="KaiTi"/>
                <a:ea typeface="KaiTi"/>
              </a:rPr>
              <a:t>万在校师生。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483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585216" y="1560576"/>
            <a:ext cx="10948416" cy="3642360"/>
          </a:xfrm>
          <a:prstGeom prst="rect">
            <a:avLst/>
          </a:prstGeom>
        </p:spPr>
      </p:pic>
      <p:sp>
        <p:nvSpPr>
          <p:cNvPr id="4" name=""/>
          <p:cNvSpPr/>
          <p:nvPr/>
        </p:nvSpPr>
        <p:spPr>
          <a:xfrm>
            <a:off x="1856232" y="521208"/>
            <a:ext cx="10116312" cy="749808"/>
          </a:xfrm>
          <a:prstGeom prst="rect">
            <a:avLst/>
          </a:prstGeom>
          <a:solidFill>
            <a:srgbClr val="12489A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6600">
                <a:solidFill>
                  <a:srgbClr val="F4B183"/>
                </a:solidFill>
                <a:latin typeface="MS Mincho"/>
                <a:ea typeface="MS Mincho"/>
              </a:rPr>
              <a:t>新能源忘站</a:t>
            </a:r>
          </a:p>
        </p:txBody>
      </p:sp>
      <p:sp>
        <p:nvSpPr>
          <p:cNvPr id="5" name=""/>
          <p:cNvSpPr/>
          <p:nvPr/>
        </p:nvSpPr>
        <p:spPr>
          <a:xfrm>
            <a:off x="6242304" y="1508760"/>
            <a:ext cx="4828032" cy="731520"/>
          </a:xfrm>
          <a:prstGeom prst="rect">
            <a:avLst/>
          </a:prstGeom>
          <a:solidFill>
            <a:srgbClr val="12489A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sz="6600">
                <a:solidFill>
                  <a:srgbClr val="F4B183"/>
                </a:solidFill>
                <a:latin typeface="MS Mincho"/>
                <a:ea typeface="MS Mincho"/>
              </a:rPr>
              <a:t>助力綠色出行</a:t>
            </a:r>
          </a:p>
        </p:txBody>
      </p:sp>
      <p:sp>
        <p:nvSpPr>
          <p:cNvPr id="6" name=""/>
          <p:cNvSpPr/>
          <p:nvPr/>
        </p:nvSpPr>
        <p:spPr>
          <a:xfrm>
            <a:off x="8744712" y="2240280"/>
            <a:ext cx="3227832" cy="710184"/>
          </a:xfrm>
          <a:prstGeom prst="rect">
            <a:avLst/>
          </a:prstGeom>
          <a:solidFill>
            <a:srgbClr val="12489A"/>
          </a:solidFill>
        </p:spPr>
        <p:txBody>
          <a:bodyPr lIns="0" tIns="0" rIns="0" bIns="0" wrap="none">
            <a:noAutofit/>
          </a:bodyPr>
          <a:p>
            <a:pPr algn="r" marR="797120" indent="0"/>
            <a:r>
              <a:rPr lang="ja" sz="3200">
                <a:solidFill>
                  <a:srgbClr val="F4B183"/>
                </a:solidFill>
                <a:latin typeface="MS Mincho"/>
                <a:ea typeface="MS Mincho"/>
              </a:rPr>
              <a:t>—智慧行、我能行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8388096" y="1207008"/>
            <a:ext cx="234696" cy="19812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sz="1400">
                <a:solidFill>
                  <a:srgbClr val="595959"/>
                </a:solidFill>
                <a:latin typeface="MS Mincho"/>
                <a:ea typeface="MS Mincho"/>
              </a:rPr>
              <a:t>纒</a:t>
            </a:r>
          </a:p>
        </p:txBody>
      </p:sp>
      <p:sp>
        <p:nvSpPr>
          <p:cNvPr id="4" name=""/>
          <p:cNvSpPr/>
          <p:nvPr/>
        </p:nvSpPr>
        <p:spPr>
          <a:xfrm>
            <a:off x="4383024" y="1752600"/>
            <a:ext cx="143256" cy="17678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i="1" sz="1700">
                <a:solidFill>
                  <a:srgbClr val="79A871"/>
                </a:solidFill>
                <a:latin typeface="Arial"/>
                <a:ea typeface="Arial"/>
              </a:rPr>
              <a:t>7</a:t>
            </a:r>
          </a:p>
        </p:txBody>
      </p:sp>
      <p:sp>
        <p:nvSpPr>
          <p:cNvPr id="5" name=""/>
          <p:cNvSpPr/>
          <p:nvPr/>
        </p:nvSpPr>
        <p:spPr>
          <a:xfrm>
            <a:off x="131064" y="5187696"/>
            <a:ext cx="10878312" cy="112776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algn="ctr" indent="0">
              <a:spcAft>
                <a:spcPts val="1120"/>
              </a:spcAft>
            </a:pPr>
            <a:r>
              <a:rPr lang="ja" sz="3600">
                <a:solidFill>
                  <a:srgbClr val="22426F"/>
                </a:solidFill>
                <a:latin typeface="KaiTi"/>
                <a:ea typeface="KaiTi"/>
              </a:rPr>
              <a:t>省〇              </a:t>
            </a:r>
            <a:r>
              <a:rPr lang="ja" sz="3600">
                <a:latin typeface="KaiTi"/>
                <a:ea typeface="KaiTi"/>
              </a:rPr>
              <a:t>く</a:t>
            </a:r>
            <a:r>
              <a:rPr lang="ja" sz="3600">
                <a:solidFill>
                  <a:srgbClr val="22426F"/>
                </a:solidFill>
                <a:latin typeface="SimHei"/>
                <a:ea typeface="SimHei"/>
              </a:rPr>
              <a:t>4 </a:t>
            </a:r>
            <a:r>
              <a:rPr lang="ja" sz="3600">
                <a:solidFill>
                  <a:srgbClr val="22426F"/>
                </a:solidFill>
                <a:latin typeface="KaiTi"/>
                <a:ea typeface="KaiTi"/>
              </a:rPr>
              <a:t>科 料</a:t>
            </a:r>
          </a:p>
          <a:p>
            <a:pPr algn="ctr" indent="0"/>
            <a:r>
              <a:rPr lang="ja" b="1" sz="2800">
                <a:latin typeface="KaiTi"/>
                <a:ea typeface="KaiTi"/>
              </a:rPr>
              <a:t>背景介绍 项目介绍 盈利模式 市场分析 团队介绍 未来规划</a:t>
            </a:r>
          </a:p>
        </p:txBody>
      </p:sp>
      <p:sp>
        <p:nvSpPr>
          <p:cNvPr id="6" name=""/>
          <p:cNvSpPr/>
          <p:nvPr/>
        </p:nvSpPr>
        <p:spPr>
          <a:xfrm>
            <a:off x="10411968" y="124968"/>
            <a:ext cx="1682496" cy="56997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algn="r" indent="0"/>
            <a:r>
              <a:rPr lang="ja" sz="2400">
                <a:solidFill>
                  <a:srgbClr val="2E75B6"/>
                </a:solidFill>
                <a:latin typeface="DengXian"/>
                <a:ea typeface="DengXian"/>
              </a:rPr>
              <a:t>智慧行</a:t>
            </a:r>
          </a:p>
          <a:p>
            <a:pPr algn="r" indent="0"/>
            <a:r>
              <a:rPr lang="ja" sz="1800">
                <a:solidFill>
                  <a:srgbClr val="3F4D69"/>
                </a:solidFill>
                <a:latin typeface="DengXian"/>
                <a:ea typeface="DengXian"/>
              </a:rPr>
              <a:t>戸 </a:t>
            </a:r>
            <a:r>
              <a:rPr lang="ja" sz="1800">
                <a:solidFill>
                  <a:srgbClr val="2E75B6"/>
                </a:solidFill>
                <a:latin typeface="DengXian"/>
                <a:ea typeface="DengXian"/>
              </a:rPr>
              <a:t>ノ </a:t>
            </a:r>
            <a:r>
              <a:rPr lang="ja" sz="1600">
                <a:solidFill>
                  <a:srgbClr val="2E75B6"/>
                </a:solidFill>
                <a:latin typeface="Calibri"/>
                <a:ea typeface="Calibri"/>
              </a:rPr>
              <a:t>ZHIHUIXING</a:t>
            </a:r>
          </a:p>
        </p:txBody>
      </p:sp>
      <p:sp>
        <p:nvSpPr>
          <p:cNvPr id="7" name=""/>
          <p:cNvSpPr/>
          <p:nvPr/>
        </p:nvSpPr>
        <p:spPr>
          <a:xfrm>
            <a:off x="7031736" y="4309872"/>
            <a:ext cx="4069080" cy="32308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b="1" sz="2400">
                <a:latin typeface="KaiTi"/>
                <a:ea typeface="KaiTi"/>
              </a:rPr>
              <a:t>您身边的一体式維保服务站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76200" y="54864"/>
            <a:ext cx="3752088" cy="890016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10302240" y="36576"/>
            <a:ext cx="725424" cy="755904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PictId2"/>
          <a:stretch>
            <a:fillRect/>
          </a:stretch>
        </p:blipFill>
        <p:spPr>
          <a:xfrm>
            <a:off x="0" y="2343912"/>
            <a:ext cx="7306056" cy="4492752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PictId3"/>
          <a:stretch>
            <a:fillRect/>
          </a:stretch>
        </p:blipFill>
        <p:spPr>
          <a:xfrm>
            <a:off x="7354824" y="2343912"/>
            <a:ext cx="4837176" cy="4501896"/>
          </a:xfrm>
          <a:prstGeom prst="rect">
            <a:avLst/>
          </a:prstGeom>
        </p:spPr>
      </p:pic>
      <p:sp>
        <p:nvSpPr>
          <p:cNvPr id="7" name=""/>
          <p:cNvSpPr/>
          <p:nvPr/>
        </p:nvSpPr>
        <p:spPr>
          <a:xfrm>
            <a:off x="10863072" y="124968"/>
            <a:ext cx="1173480" cy="30784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ctr" indent="0"/>
            <a:r>
              <a:rPr lang="ja" sz="2400">
                <a:solidFill>
                  <a:srgbClr val="2E75B6"/>
                </a:solidFill>
                <a:latin typeface="DengXian"/>
                <a:ea typeface="DengXian"/>
              </a:rPr>
              <a:t>\智慧行</a:t>
            </a:r>
          </a:p>
        </p:txBody>
      </p:sp>
      <p:sp>
        <p:nvSpPr>
          <p:cNvPr id="8" name=""/>
          <p:cNvSpPr/>
          <p:nvPr/>
        </p:nvSpPr>
        <p:spPr>
          <a:xfrm>
            <a:off x="10948416" y="542544"/>
            <a:ext cx="1146048" cy="13411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600">
                <a:solidFill>
                  <a:srgbClr val="2E75B6"/>
                </a:solidFill>
                <a:latin typeface="Calibri"/>
                <a:ea typeface="Calibri"/>
              </a:rPr>
              <a:t>:ZHIHUIXING</a:t>
            </a:r>
          </a:p>
        </p:txBody>
      </p:sp>
      <p:sp>
        <p:nvSpPr>
          <p:cNvPr id="9" name=""/>
          <p:cNvSpPr/>
          <p:nvPr/>
        </p:nvSpPr>
        <p:spPr>
          <a:xfrm>
            <a:off x="1085088" y="1155192"/>
            <a:ext cx="8677656" cy="37795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2800">
                <a:latin typeface="KaiTi"/>
                <a:ea typeface="KaiTi"/>
              </a:rPr>
              <a:t>共享单车公司的前期竞争导致过量投放,造成有车无电、</a:t>
            </a:r>
          </a:p>
        </p:txBody>
      </p:sp>
      <p:sp>
        <p:nvSpPr>
          <p:cNvPr id="10" name=""/>
          <p:cNvSpPr/>
          <p:nvPr/>
        </p:nvSpPr>
        <p:spPr>
          <a:xfrm>
            <a:off x="1085088" y="1594104"/>
            <a:ext cx="4599432" cy="34442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2800">
                <a:latin typeface="KaiTi"/>
                <a:ea typeface="KaiTi"/>
              </a:rPr>
              <a:t>乱停乱放、維修不及时之类的</a:t>
            </a:r>
          </a:p>
        </p:txBody>
      </p:sp>
      <p:sp>
        <p:nvSpPr>
          <p:cNvPr id="11" name=""/>
          <p:cNvSpPr/>
          <p:nvPr/>
        </p:nvSpPr>
        <p:spPr>
          <a:xfrm>
            <a:off x="6099048" y="1700784"/>
            <a:ext cx="2788920" cy="56692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b="1" sz="4400">
                <a:solidFill>
                  <a:srgbClr val="FF0000"/>
                </a:solidFill>
                <a:latin typeface="SimHei"/>
                <a:ea typeface="SimHei"/>
              </a:rPr>
              <a:t>“三无问题”</a:t>
            </a:r>
          </a:p>
        </p:txBody>
      </p:sp>
      <p:sp>
        <p:nvSpPr>
          <p:cNvPr id="12" name=""/>
          <p:cNvSpPr/>
          <p:nvPr/>
        </p:nvSpPr>
        <p:spPr>
          <a:xfrm>
            <a:off x="1652016" y="5693664"/>
            <a:ext cx="201168" cy="6096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400">
                <a:solidFill>
                  <a:srgbClr val="806D4D"/>
                </a:solidFill>
                <a:latin typeface="Arial"/>
                <a:ea typeface="Arial"/>
              </a:rPr>
              <a:t>--——-'</a:t>
            </a:r>
          </a:p>
        </p:txBody>
      </p:sp>
      <p:sp>
        <p:nvSpPr>
          <p:cNvPr id="13" name=""/>
          <p:cNvSpPr/>
          <p:nvPr/>
        </p:nvSpPr>
        <p:spPr>
          <a:xfrm>
            <a:off x="6068568" y="2901696"/>
            <a:ext cx="515112" cy="539496"/>
          </a:xfrm>
          <a:prstGeom prst="rect">
            <a:avLst/>
          </a:prstGeom>
          <a:solidFill>
            <a:srgbClr val="182947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4400">
                <a:solidFill>
                  <a:srgbClr val="FFFFFF"/>
                </a:solidFill>
                <a:latin typeface="MS Mincho"/>
                <a:ea typeface="MS Mincho"/>
              </a:rPr>
              <a:t>序</a:t>
            </a:r>
          </a:p>
        </p:txBody>
      </p:sp>
      <p:sp>
        <p:nvSpPr>
          <p:cNvPr id="14" name=""/>
          <p:cNvSpPr/>
          <p:nvPr/>
        </p:nvSpPr>
        <p:spPr>
          <a:xfrm>
            <a:off x="1225296" y="6358128"/>
            <a:ext cx="1210056" cy="32004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b="1" sz="2400">
                <a:latin typeface="KaiTi"/>
                <a:ea typeface="KaiTi"/>
              </a:rPr>
              <a:t>有车无电</a:t>
            </a:r>
          </a:p>
        </p:txBody>
      </p:sp>
      <p:sp>
        <p:nvSpPr>
          <p:cNvPr id="15" name=""/>
          <p:cNvSpPr/>
          <p:nvPr/>
        </p:nvSpPr>
        <p:spPr>
          <a:xfrm>
            <a:off x="5388864" y="6361176"/>
            <a:ext cx="1237488" cy="30784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b="1" sz="2400">
                <a:latin typeface="KaiTi"/>
                <a:ea typeface="KaiTi"/>
              </a:rPr>
              <a:t>乱停乱摆</a:t>
            </a:r>
          </a:p>
        </p:txBody>
      </p:sp>
      <p:sp>
        <p:nvSpPr>
          <p:cNvPr id="16" name=""/>
          <p:cNvSpPr/>
          <p:nvPr/>
        </p:nvSpPr>
        <p:spPr>
          <a:xfrm>
            <a:off x="2289048" y="5513832"/>
            <a:ext cx="527304" cy="30175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700">
                <a:latin typeface="Times New Roman"/>
                <a:ea typeface="Times New Roman"/>
              </a:rPr>
              <a:t>1% [</a:t>
            </a:r>
          </a:p>
        </p:txBody>
      </p:sp>
      <p:sp>
        <p:nvSpPr>
          <p:cNvPr id="17" name=""/>
          <p:cNvSpPr/>
          <p:nvPr/>
        </p:nvSpPr>
        <p:spPr>
          <a:xfrm>
            <a:off x="2295144" y="5855208"/>
            <a:ext cx="914400" cy="24688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800">
                <a:latin typeface="DengXian"/>
                <a:ea typeface="DengXian"/>
              </a:rPr>
              <a:t>电量不足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74231" y="53986"/>
            <a:ext cx="3755451" cy="890781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10301340" y="37115"/>
            <a:ext cx="725446" cy="755814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PictId2"/>
          <a:stretch>
            <a:fillRect/>
          </a:stretch>
        </p:blipFill>
        <p:spPr>
          <a:xfrm>
            <a:off x="3272944" y="3708212"/>
            <a:ext cx="2550872" cy="2064992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PictId3"/>
          <a:stretch>
            <a:fillRect/>
          </a:stretch>
        </p:blipFill>
        <p:spPr>
          <a:xfrm>
            <a:off x="3549626" y="6350187"/>
            <a:ext cx="327295" cy="502751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PictId4"/>
          <a:stretch>
            <a:fillRect/>
          </a:stretch>
        </p:blipFill>
        <p:spPr>
          <a:xfrm>
            <a:off x="7504153" y="2159468"/>
            <a:ext cx="4335808" cy="3154849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PictId5"/>
          <a:stretch>
            <a:fillRect/>
          </a:stretch>
        </p:blipFill>
        <p:spPr>
          <a:xfrm>
            <a:off x="11040283" y="5823816"/>
            <a:ext cx="978509" cy="880659"/>
          </a:xfrm>
          <a:prstGeom prst="rect">
            <a:avLst/>
          </a:prstGeom>
        </p:spPr>
      </p:pic>
      <p:sp>
        <p:nvSpPr>
          <p:cNvPr id="9" name=""/>
          <p:cNvSpPr/>
          <p:nvPr/>
        </p:nvSpPr>
        <p:spPr>
          <a:xfrm>
            <a:off x="10692743" y="128218"/>
            <a:ext cx="1346294" cy="30367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sz="2400">
                <a:solidFill>
                  <a:srgbClr val="2E75B6"/>
                </a:solidFill>
                <a:latin typeface="DengXian"/>
                <a:ea typeface="DengXian"/>
              </a:rPr>
              <a:t>め智慧行</a:t>
            </a:r>
          </a:p>
        </p:txBody>
      </p:sp>
      <p:sp>
        <p:nvSpPr>
          <p:cNvPr id="10" name=""/>
          <p:cNvSpPr/>
          <p:nvPr/>
        </p:nvSpPr>
        <p:spPr>
          <a:xfrm>
            <a:off x="10949180" y="543241"/>
            <a:ext cx="1147218" cy="134967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254000"/>
            <a:r>
              <a:rPr lang="ja" i="1" sz="900">
                <a:solidFill>
                  <a:srgbClr val="2E75B6"/>
                </a:solidFill>
                <a:latin typeface="MS Mincho"/>
                <a:ea typeface="MS Mincho"/>
              </a:rPr>
              <a:t>マ</a:t>
            </a:r>
            <a:r>
              <a:rPr lang="ja" sz="1600">
                <a:solidFill>
                  <a:srgbClr val="2E75B6"/>
                </a:solidFill>
                <a:latin typeface="Calibri"/>
                <a:ea typeface="Calibri"/>
              </a:rPr>
              <a:t> ZHIHUIXING</a:t>
            </a:r>
          </a:p>
        </p:txBody>
      </p:sp>
      <p:sp>
        <p:nvSpPr>
          <p:cNvPr id="11" name=""/>
          <p:cNvSpPr/>
          <p:nvPr/>
        </p:nvSpPr>
        <p:spPr>
          <a:xfrm>
            <a:off x="981883" y="1029121"/>
            <a:ext cx="10510539" cy="455513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2800">
                <a:latin typeface="KaiTi"/>
                <a:ea typeface="KaiTi"/>
              </a:rPr>
              <a:t>共享两轮车的使用、太阳能的应用,符合</a:t>
            </a:r>
            <a:r>
              <a:rPr lang="ja" sz="3600">
                <a:solidFill>
                  <a:srgbClr val="FF0000"/>
                </a:solidFill>
                <a:latin typeface="KaiTi"/>
                <a:ea typeface="KaiTi"/>
              </a:rPr>
              <a:t>碳中和、碳达峰理念</a:t>
            </a:r>
          </a:p>
        </p:txBody>
      </p:sp>
      <p:sp>
        <p:nvSpPr>
          <p:cNvPr id="12" name=""/>
          <p:cNvSpPr/>
          <p:nvPr/>
        </p:nvSpPr>
        <p:spPr>
          <a:xfrm>
            <a:off x="3016507" y="2982766"/>
            <a:ext cx="313798" cy="11809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450">
                <a:solidFill>
                  <a:srgbClr val="989898"/>
                </a:solidFill>
                <a:latin typeface="MingLiU"/>
                <a:ea typeface="MingLiU"/>
              </a:rPr>
              <a:t>运镝服务司</a:t>
            </a:r>
          </a:p>
        </p:txBody>
      </p:sp>
      <p:sp>
        <p:nvSpPr>
          <p:cNvPr id="13" name=""/>
          <p:cNvSpPr/>
          <p:nvPr/>
        </p:nvSpPr>
        <p:spPr>
          <a:xfrm>
            <a:off x="708575" y="2989514"/>
            <a:ext cx="199076" cy="104599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just" indent="0"/>
            <a:r>
              <a:rPr lang="ja" sz="450">
                <a:solidFill>
                  <a:srgbClr val="989898"/>
                </a:solidFill>
                <a:latin typeface="MingLiU"/>
                <a:ea typeface="MingLiU"/>
              </a:rPr>
              <a:t>索引号</a:t>
            </a:r>
            <a:r>
              <a:rPr lang="ja" sz="450">
                <a:latin typeface="MingLiU"/>
                <a:ea typeface="MingLiU"/>
              </a:rPr>
              <a:t>(</a:t>
            </a:r>
          </a:p>
        </p:txBody>
      </p:sp>
      <p:sp>
        <p:nvSpPr>
          <p:cNvPr id="14" name=""/>
          <p:cNvSpPr/>
          <p:nvPr/>
        </p:nvSpPr>
        <p:spPr>
          <a:xfrm>
            <a:off x="708575" y="3168345"/>
            <a:ext cx="168709" cy="107973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just" indent="0"/>
            <a:r>
              <a:rPr lang="ja" sz="600">
                <a:solidFill>
                  <a:srgbClr val="808080"/>
                </a:solidFill>
                <a:latin typeface="MingLiU"/>
                <a:ea typeface="MingLiU"/>
              </a:rPr>
              <a:t>文号:</a:t>
            </a:r>
          </a:p>
        </p:txBody>
      </p:sp>
      <p:sp>
        <p:nvSpPr>
          <p:cNvPr id="15" name=""/>
          <p:cNvSpPr/>
          <p:nvPr/>
        </p:nvSpPr>
        <p:spPr>
          <a:xfrm>
            <a:off x="3016507" y="3168345"/>
            <a:ext cx="313798" cy="111347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just" indent="0"/>
            <a:r>
              <a:rPr lang="ja" sz="850">
                <a:solidFill>
                  <a:srgbClr val="808080"/>
                </a:solidFill>
                <a:latin typeface="MingLiU"/>
                <a:ea typeface="MingLiU"/>
              </a:rPr>
              <a:t>祕謎</a:t>
            </a:r>
          </a:p>
        </p:txBody>
      </p:sp>
      <p:sp>
        <p:nvSpPr>
          <p:cNvPr id="16" name=""/>
          <p:cNvSpPr/>
          <p:nvPr/>
        </p:nvSpPr>
        <p:spPr>
          <a:xfrm>
            <a:off x="708575" y="3357298"/>
            <a:ext cx="199076" cy="11134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just" indent="0"/>
            <a:r>
              <a:rPr lang="ja" sz="650">
                <a:solidFill>
                  <a:srgbClr val="808080"/>
                </a:solidFill>
                <a:latin typeface="MS Mincho"/>
                <a:ea typeface="MS Mincho"/>
              </a:rPr>
              <a:t>娜</a:t>
            </a:r>
          </a:p>
        </p:txBody>
      </p:sp>
      <p:sp>
        <p:nvSpPr>
          <p:cNvPr id="17" name=""/>
          <p:cNvSpPr/>
          <p:nvPr/>
        </p:nvSpPr>
        <p:spPr>
          <a:xfrm>
            <a:off x="2557620" y="3357298"/>
            <a:ext cx="276682" cy="11134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600">
                <a:solidFill>
                  <a:srgbClr val="808080"/>
                </a:solidFill>
                <a:latin typeface="MingLiU"/>
                <a:ea typeface="MingLiU"/>
              </a:rPr>
              <a:t>行職:</a:t>
            </a:r>
          </a:p>
        </p:txBody>
      </p:sp>
      <p:sp>
        <p:nvSpPr>
          <p:cNvPr id="18" name=""/>
          <p:cNvSpPr/>
          <p:nvPr/>
        </p:nvSpPr>
        <p:spPr>
          <a:xfrm>
            <a:off x="3016507" y="3357298"/>
            <a:ext cx="485881" cy="11134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600">
                <a:solidFill>
                  <a:srgbClr val="989898"/>
                </a:solidFill>
                <a:latin typeface="MingLiU"/>
                <a:ea typeface="MingLiU"/>
              </a:rPr>
              <a:t>互联崛鉬行年</a:t>
            </a:r>
          </a:p>
        </p:txBody>
      </p:sp>
      <p:sp>
        <p:nvSpPr>
          <p:cNvPr id="19" name=""/>
          <p:cNvSpPr/>
          <p:nvPr/>
        </p:nvSpPr>
        <p:spPr>
          <a:xfrm>
            <a:off x="1093230" y="5894674"/>
            <a:ext cx="3671097" cy="32054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ctr" indent="0"/>
            <a:r>
              <a:rPr lang="ja" sz="2400">
                <a:latin typeface="DengXian"/>
                <a:ea typeface="DengXian"/>
              </a:rPr>
              <a:t>促进光伏发电的高质量发展</a:t>
            </a:r>
          </a:p>
        </p:txBody>
      </p:sp>
      <p:sp>
        <p:nvSpPr>
          <p:cNvPr id="20" name=""/>
          <p:cNvSpPr/>
          <p:nvPr/>
        </p:nvSpPr>
        <p:spPr>
          <a:xfrm>
            <a:off x="506125" y="1845670"/>
            <a:ext cx="1818677" cy="367785"/>
          </a:xfrm>
          <a:prstGeom prst="rect">
            <a:avLst/>
          </a:prstGeom>
          <a:solidFill>
            <a:srgbClr val="4F88D3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3100">
                <a:solidFill>
                  <a:srgbClr val="FFFFFF"/>
                </a:solidFill>
                <a:latin typeface="Arial"/>
                <a:ea typeface="Arial"/>
              </a:rPr>
              <a:t>(</a:t>
            </a:r>
            <a:r>
              <a:rPr lang="ja" sz="3100">
                <a:solidFill>
                  <a:srgbClr val="F6CB4B"/>
                </a:solidFill>
                <a:latin typeface="Arial"/>
                <a:ea typeface="Arial"/>
              </a:rPr>
              <a:t>2</a:t>
            </a:r>
            <a:r>
              <a:rPr lang="ja" sz="1500">
                <a:solidFill>
                  <a:srgbClr val="FFFFFF"/>
                </a:solidFill>
                <a:latin typeface="MS Mincho"/>
                <a:ea typeface="MS Mincho"/>
              </a:rPr>
              <a:t>中</a:t>
            </a:r>
            <a:r>
              <a:rPr lang="ja" sz="1500">
                <a:solidFill>
                  <a:srgbClr val="CBF0FA"/>
                </a:solidFill>
                <a:latin typeface="SimSun"/>
                <a:ea typeface="SimSun"/>
              </a:rPr>
              <a:t>华</a:t>
            </a:r>
            <a:r>
              <a:rPr lang="ja" sz="1500">
                <a:solidFill>
                  <a:srgbClr val="CBF0FA"/>
                </a:solidFill>
                <a:latin typeface="MS Mincho"/>
                <a:ea typeface="MS Mincho"/>
              </a:rPr>
              <a:t>人民共和国交通运</a:t>
            </a:r>
            <a:r>
              <a:rPr lang="ja" sz="1500">
                <a:solidFill>
                  <a:srgbClr val="CBF0FA"/>
                </a:solidFill>
                <a:latin typeface="SimSun"/>
                <a:ea typeface="SimSun"/>
              </a:rPr>
              <a:t>输</a:t>
            </a:r>
            <a:r>
              <a:rPr lang="ja" sz="1500">
                <a:solidFill>
                  <a:srgbClr val="CBF0FA"/>
                </a:solidFill>
                <a:latin typeface="MS Mincho"/>
                <a:ea typeface="MS Mincho"/>
              </a:rPr>
              <a:t>部</a:t>
            </a:r>
          </a:p>
        </p:txBody>
      </p:sp>
      <p:sp>
        <p:nvSpPr>
          <p:cNvPr id="21" name=""/>
          <p:cNvSpPr/>
          <p:nvPr/>
        </p:nvSpPr>
        <p:spPr>
          <a:xfrm>
            <a:off x="4929661" y="2338299"/>
            <a:ext cx="2220204" cy="900903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ts val="1488"/>
              </a:lnSpc>
              <a:spcAft>
                <a:spcPts val="350"/>
              </a:spcAft>
            </a:pPr>
            <a:r>
              <a:rPr lang="ja" sz="750">
                <a:latin typeface="Microsoft YaHei"/>
                <a:ea typeface="Microsoft YaHei"/>
              </a:rPr>
              <a:t>«</a:t>
            </a:r>
            <a:r>
              <a:rPr lang="ja" sz="750">
                <a:solidFill>
                  <a:srgbClr val="DB1E25"/>
                </a:solidFill>
                <a:latin typeface="Microsoft YaHei"/>
                <a:ea typeface="Microsoft YaHei"/>
              </a:rPr>
              <a:t>关于</a:t>
            </a:r>
            <a:r>
              <a:rPr lang="ja" sz="700">
                <a:solidFill>
                  <a:srgbClr val="DB1E25"/>
                </a:solidFill>
                <a:latin typeface="Times New Roman"/>
                <a:ea typeface="Times New Roman"/>
              </a:rPr>
              <a:t>2020</a:t>
            </a:r>
            <a:r>
              <a:rPr lang="ja" sz="750">
                <a:solidFill>
                  <a:srgbClr val="DB1E25"/>
                </a:solidFill>
                <a:latin typeface="Microsoft YaHei"/>
                <a:ea typeface="Microsoft YaHei"/>
              </a:rPr>
              <a:t>年光伏发电项目建设有关事项的通知</a:t>
            </a:r>
            <a:r>
              <a:rPr lang="ja" sz="750">
                <a:latin typeface="Microsoft YaHei"/>
                <a:ea typeface="Microsoft YaHei"/>
              </a:rPr>
              <a:t>»</a:t>
            </a:r>
          </a:p>
          <a:p>
            <a:pPr algn="ctr" indent="0"/>
            <a:r>
              <a:rPr lang="ja" sz="850">
                <a:solidFill>
                  <a:srgbClr val="242524"/>
                </a:solidFill>
                <a:latin typeface="Times New Roman"/>
                <a:ea typeface="Times New Roman"/>
              </a:rPr>
              <a:t>2020</a:t>
            </a:r>
            <a:r>
              <a:rPr lang="ja" sz="1000">
                <a:latin typeface="MS Mincho"/>
                <a:ea typeface="MS Mincho"/>
              </a:rPr>
              <a:t>年纖</a:t>
            </a:r>
            <a:r>
              <a:rPr lang="ja" sz="1000">
                <a:solidFill>
                  <a:srgbClr val="242524"/>
                </a:solidFill>
                <a:latin typeface="MS Mincho"/>
                <a:ea typeface="MS Mincho"/>
              </a:rPr>
              <a:t>崛建舫案</a:t>
            </a:r>
          </a:p>
          <a:p>
            <a:pPr algn="just" indent="165100">
              <a:lnSpc>
                <a:spcPts val="1488"/>
              </a:lnSpc>
            </a:pP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为建總低碳、</a:t>
            </a:r>
            <a:r>
              <a:rPr lang="ja" sz="750">
                <a:latin typeface="Microsoft YaHei"/>
                <a:ea typeface="Microsoft YaHei"/>
              </a:rPr>
              <a:t>安全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麵</a:t>
            </a:r>
            <a:r>
              <a:rPr lang="ja" sz="750">
                <a:latin typeface="Microsoft YaHei"/>
                <a:ea typeface="Microsoft YaHei"/>
              </a:rPr>
              <a:t>能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鵬,卿職</a:t>
            </a:r>
            <a:r>
              <a:rPr lang="ja" sz="750">
                <a:latin typeface="Microsoft YaHei"/>
                <a:ea typeface="Microsoft YaHei"/>
              </a:rPr>
              <a:t>电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技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术 进歩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和成本降低</a:t>
            </a:r>
            <a:r>
              <a:rPr lang="ja" sz="750">
                <a:latin typeface="Microsoft YaHei"/>
                <a:ea typeface="Microsoft YaHei"/>
              </a:rPr>
              <a:t>,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实</a:t>
            </a:r>
            <a:r>
              <a:rPr lang="ja" sz="750">
                <a:latin typeface="Microsoft YaHei"/>
                <a:ea typeface="Microsoft YaHei"/>
              </a:rPr>
              <a:t>现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高质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量</a:t>
            </a:r>
            <a:r>
              <a:rPr lang="ja" sz="750">
                <a:latin typeface="Microsoft YaHei"/>
                <a:ea typeface="Microsoft YaHei"/>
              </a:rPr>
              <a:t>发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展</a:t>
            </a:r>
            <a:r>
              <a:rPr lang="ja" sz="750">
                <a:latin typeface="Microsoft YaHei"/>
                <a:ea typeface="Microsoft YaHei"/>
              </a:rPr>
              <a:t>,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®做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好</a:t>
            </a:r>
            <a:r>
              <a:rPr lang="ja" sz="700">
                <a:solidFill>
                  <a:srgbClr val="404040"/>
                </a:solidFill>
                <a:latin typeface="Times New Roman"/>
                <a:ea typeface="Times New Roman"/>
              </a:rPr>
              <a:t>2020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年光伏发电 建^®</a:t>
            </a:r>
            <a:r>
              <a:rPr lang="ja" sz="750">
                <a:latin typeface="Microsoft YaHei"/>
                <a:ea typeface="Microsoft YaHei"/>
              </a:rPr>
              <a:t>有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关</a:t>
            </a:r>
            <a:r>
              <a:rPr lang="ja" sz="750">
                <a:latin typeface="Microsoft YaHei"/>
                <a:ea typeface="Microsoft YaHei"/>
              </a:rPr>
              <a:t>要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〇^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如下。</a:t>
            </a:r>
          </a:p>
        </p:txBody>
      </p:sp>
      <p:sp>
        <p:nvSpPr>
          <p:cNvPr id="22" name=""/>
          <p:cNvSpPr/>
          <p:nvPr/>
        </p:nvSpPr>
        <p:spPr>
          <a:xfrm>
            <a:off x="5108492" y="1852419"/>
            <a:ext cx="1909781" cy="398152"/>
          </a:xfrm>
          <a:prstGeom prst="rect">
            <a:avLst/>
          </a:prstGeom>
          <a:solidFill>
            <a:srgbClr val="D1E4F6"/>
          </a:solidFill>
        </p:spPr>
        <p:txBody>
          <a:bodyPr lIns="0" tIns="0" rIns="0" bIns="0">
            <a:noAutofit/>
          </a:bodyPr>
          <a:p>
            <a:pPr indent="0"/>
            <a:r>
              <a:rPr lang="ja" sz="2800">
                <a:solidFill>
                  <a:srgbClr val="DB1E25"/>
                </a:solidFill>
                <a:latin typeface="Times New Roman"/>
                <a:ea typeface="Times New Roman"/>
              </a:rPr>
              <a:t>9</a:t>
            </a:r>
            <a:r>
              <a:rPr lang="ja" b="1" sz="2100">
                <a:solidFill>
                  <a:srgbClr val="2E75B6"/>
                </a:solidFill>
                <a:latin typeface="SimSun"/>
                <a:ea typeface="SimSun"/>
              </a:rPr>
              <a:t>国家能源局</a:t>
            </a:r>
          </a:p>
          <a:p>
            <a:pPr indent="88900"/>
            <a:r>
              <a:rPr lang="ja" sz="600">
                <a:solidFill>
                  <a:srgbClr val="DB1E25"/>
                </a:solidFill>
                <a:latin typeface="MS Mincho"/>
                <a:ea typeface="MS Mincho"/>
              </a:rPr>
              <a:t>£^ </a:t>
            </a:r>
            <a:r>
              <a:rPr lang="ja" sz="600">
                <a:solidFill>
                  <a:srgbClr val="2E75B6"/>
                </a:solidFill>
                <a:latin typeface="MS Mincho"/>
                <a:ea typeface="MS Mincho"/>
              </a:rPr>
              <a:t>咐文</a:t>
            </a:r>
            <a:r>
              <a:rPr lang="ja" sz="1000">
                <a:solidFill>
                  <a:srgbClr val="2E75B6"/>
                </a:solidFill>
                <a:latin typeface="MS Mincho"/>
                <a:ea typeface="MS Mincho"/>
              </a:rPr>
              <a:t>๒</a:t>
            </a:r>
            <a:r>
              <a:rPr lang="ja" sz="600">
                <a:solidFill>
                  <a:srgbClr val="2E75B6"/>
                </a:solidFill>
                <a:latin typeface="MS Mincho"/>
                <a:ea typeface="MS Mincho"/>
              </a:rPr>
              <a:t>的</a:t>
            </a:r>
            <a:r>
              <a:rPr lang="ja" sz="800">
                <a:solidFill>
                  <a:srgbClr val="2E75B6"/>
                </a:solidFill>
                <a:latin typeface="Arial"/>
                <a:ea typeface="Arial"/>
              </a:rPr>
              <a:t>1 Energy Administrat^on</a:t>
            </a:r>
          </a:p>
        </p:txBody>
      </p:sp>
      <p:sp>
        <p:nvSpPr>
          <p:cNvPr id="24" name=""/>
          <p:cNvSpPr/>
          <p:nvPr/>
        </p:nvSpPr>
        <p:spPr>
          <a:xfrm>
            <a:off x="1012250" y="3077242"/>
            <a:ext cx="1197831" cy="23619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292100"/>
            <a:r>
              <a:rPr lang="ja" sz="1800">
                <a:latin typeface="DengXian"/>
                <a:ea typeface="DengXian"/>
              </a:rPr>
              <a:t>引导赫停鮮辆</a:t>
            </a:r>
          </a:p>
        </p:txBody>
      </p:sp>
      <p:sp>
        <p:nvSpPr>
          <p:cNvPr id="25" name=""/>
          <p:cNvSpPr/>
          <p:nvPr/>
        </p:nvSpPr>
        <p:spPr>
          <a:xfrm>
            <a:off x="873909" y="3374169"/>
            <a:ext cx="742318" cy="128219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165100"/>
            <a:r>
              <a:rPr lang="ja" sz="700">
                <a:solidFill>
                  <a:srgbClr val="3F4D69"/>
                </a:solidFill>
                <a:latin typeface="Arial"/>
                <a:ea typeface="Arial"/>
              </a:rPr>
              <a:t>3 ---</a:t>
            </a:r>
            <a:r>
              <a:rPr lang="ja" i="1" sz="400">
                <a:solidFill>
                  <a:srgbClr val="3F4D69"/>
                </a:solidFill>
                <a:latin typeface="Times New Roman"/>
                <a:ea typeface="Times New Roman"/>
              </a:rPr>
              <a:t>-7</a:t>
            </a:r>
            <a:r>
              <a:rPr lang="ja" sz="600">
                <a:solidFill>
                  <a:srgbClr val="3F4D69"/>
                </a:solidFill>
                <a:latin typeface="MingLiU"/>
                <a:ea typeface="MingLiU"/>
              </a:rPr>
              <a:t> ノ</a:t>
            </a:r>
            <a:r>
              <a:rPr lang="ja" strike="sngStrike" sz="1000">
                <a:solidFill>
                  <a:srgbClr val="3F4D69"/>
                </a:solidFill>
                <a:latin typeface="SimSun"/>
                <a:ea typeface="SimSun"/>
              </a:rPr>
              <a:t>戶</a:t>
            </a:r>
            <a:r>
              <a:rPr lang="ja" strike="sngStrike" sz="1000">
                <a:solidFill>
                  <a:srgbClr val="3F4D69"/>
                </a:solidFill>
                <a:latin typeface="MS Mincho"/>
                <a:ea typeface="MS Mincho"/>
              </a:rPr>
              <a:t> </a:t>
            </a:r>
            <a:r>
              <a:rPr lang="ja" b="1" strike="sngStrike" sz="400">
                <a:solidFill>
                  <a:srgbClr val="3F4D69"/>
                </a:solidFill>
                <a:latin typeface="Arial"/>
                <a:ea typeface="Arial"/>
              </a:rPr>
              <a:t>1-1</a:t>
            </a:r>
          </a:p>
        </p:txBody>
      </p:sp>
      <p:sp>
        <p:nvSpPr>
          <p:cNvPr id="26" name=""/>
          <p:cNvSpPr/>
          <p:nvPr/>
        </p:nvSpPr>
        <p:spPr>
          <a:xfrm>
            <a:off x="725446" y="3488891"/>
            <a:ext cx="1410403" cy="20245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600">
                <a:solidFill>
                  <a:srgbClr val="989898"/>
                </a:solidFill>
                <a:latin typeface="MingLiU"/>
                <a:ea typeface="MingLiU"/>
              </a:rPr>
              <a:t>掘：</a:t>
            </a:r>
            <a:r>
              <a:rPr lang="ja" sz="700">
                <a:solidFill>
                  <a:srgbClr val="6F6F6F"/>
                </a:solidFill>
                <a:latin typeface="Arial"/>
                <a:ea typeface="Arial"/>
              </a:rPr>
              <a:t>^6;</a:t>
            </a:r>
            <a:r>
              <a:rPr lang="ja" sz="600">
                <a:solidFill>
                  <a:srgbClr val="6F6F6F"/>
                </a:solidFill>
                <a:latin typeface="MingLiU"/>
                <a:ea typeface="MingLiU"/>
              </a:rPr>
              <a:t>酮相</a:t>
            </a:r>
            <a:r>
              <a:rPr lang="ja" sz="600">
                <a:solidFill>
                  <a:srgbClr val="989898"/>
                </a:solidFill>
                <a:latin typeface="MingLiU"/>
                <a:ea typeface="MingLiU"/>
              </a:rPr>
              <a:t>朗行车:指导恵见</a:t>
            </a:r>
          </a:p>
        </p:txBody>
      </p:sp>
      <p:sp>
        <p:nvSpPr>
          <p:cNvPr id="28" name=""/>
          <p:cNvSpPr/>
          <p:nvPr/>
        </p:nvSpPr>
        <p:spPr>
          <a:xfrm>
            <a:off x="4929661" y="3333679"/>
            <a:ext cx="2220204" cy="47238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algn="just" indent="165100">
              <a:lnSpc>
                <a:spcPts val="1487"/>
              </a:lnSpc>
            </a:pP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-积极推进平价上网项目建设。积极穷寺、优先推进无补 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贴平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价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上网光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伏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发电项目建设,平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价上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网项</a:t>
            </a:r>
            <a:r>
              <a:rPr lang="ja" sz="750">
                <a:latin typeface="Microsoft YaHei"/>
                <a:ea typeface="Microsoft YaHei"/>
              </a:rPr>
              <a:t>目由各省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级能漉主管 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部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门按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照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個     </a:t>
            </a:r>
            <a:r>
              <a:rPr lang="ja" sz="750">
                <a:latin typeface="Microsoft YaHei"/>
                <a:ea typeface="Microsoft YaHei"/>
              </a:rPr>
              <a:t>委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国家</a:t>
            </a:r>
            <a:r>
              <a:rPr lang="ja" sz="750">
                <a:latin typeface="Microsoft YaHei"/>
                <a:ea typeface="Microsoft YaHei"/>
              </a:rPr>
              <a:t>能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源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局关于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积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极</a:t>
            </a:r>
            <a:r>
              <a:rPr lang="ja" sz="750">
                <a:latin typeface="Microsoft YaHei"/>
                <a:ea typeface="Microsoft YaHei"/>
              </a:rPr>
              <a:t>推进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网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电、光</a:t>
            </a:r>
          </a:p>
        </p:txBody>
      </p:sp>
      <p:sp>
        <p:nvSpPr>
          <p:cNvPr id="29" name=""/>
          <p:cNvSpPr/>
          <p:nvPr/>
        </p:nvSpPr>
        <p:spPr>
          <a:xfrm>
            <a:off x="5526890" y="3900540"/>
            <a:ext cx="1622975" cy="9447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sz="750">
                <a:solidFill>
                  <a:srgbClr val="22426F"/>
                </a:solidFill>
                <a:latin typeface="Microsoft YaHei"/>
                <a:ea typeface="Microsoft YaHei"/>
              </a:rPr>
              <a:t>汗</a:t>
            </a:r>
            <a:r>
              <a:rPr lang="ja" sz="750">
                <a:latin typeface="Microsoft YaHei"/>
                <a:ea typeface="Microsoft YaHei"/>
              </a:rPr>
              <a:t>上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网有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关</a:t>
            </a:r>
            <a:r>
              <a:rPr lang="ja" sz="750">
                <a:latin typeface="Microsoft YaHei"/>
                <a:ea typeface="Microsoft YaHei"/>
              </a:rPr>
              <a:t>工作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的逋知</a:t>
            </a:r>
            <a:r>
              <a:rPr lang="ja" sz="750">
                <a:latin typeface="Microsoft YaHei"/>
                <a:ea typeface="Microsoft YaHei"/>
              </a:rPr>
              <a:t>»(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发改能源［加</a:t>
            </a:r>
            <a:r>
              <a:rPr lang="ja" baseline="30000" sz="700">
                <a:solidFill>
                  <a:srgbClr val="242524"/>
                </a:solidFill>
                <a:latin typeface="Times New Roman"/>
                <a:ea typeface="Times New Roman"/>
              </a:rPr>
              <a:t>9</a:t>
            </a:r>
            <a:r>
              <a:rPr lang="ja" sz="700">
                <a:solidFill>
                  <a:srgbClr val="242524"/>
                </a:solidFill>
                <a:latin typeface="Times New Roman"/>
                <a:ea typeface="Times New Roman"/>
              </a:rPr>
              <a:t>］ </a:t>
            </a:r>
            <a:r>
              <a:rPr lang="ja" sz="700">
                <a:solidFill>
                  <a:srgbClr val="595959"/>
                </a:solidFill>
                <a:latin typeface="Times New Roman"/>
                <a:ea typeface="Times New Roman"/>
              </a:rPr>
              <a:t>19</a:t>
            </a:r>
          </a:p>
        </p:txBody>
      </p:sp>
      <p:sp>
        <p:nvSpPr>
          <p:cNvPr id="30" name=""/>
          <p:cNvSpPr/>
          <p:nvPr/>
        </p:nvSpPr>
        <p:spPr>
          <a:xfrm>
            <a:off x="5486400" y="4082745"/>
            <a:ext cx="1663465" cy="10122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sz="750">
                <a:latin typeface="Microsoft YaHei"/>
                <a:ea typeface="Microsoft YaHei"/>
              </a:rPr>
              <a:t>,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在落实接网、消纳等条件基础上组织实施</a:t>
            </a:r>
            <a:r>
              <a:rPr lang="ja" sz="750">
                <a:latin typeface="Microsoft YaHei"/>
                <a:ea typeface="Microsoft YaHei"/>
              </a:rPr>
              <a:t>,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项目</a:t>
            </a:r>
          </a:p>
        </p:txBody>
      </p:sp>
      <p:sp>
        <p:nvSpPr>
          <p:cNvPr id="31" name=""/>
          <p:cNvSpPr/>
          <p:nvPr/>
        </p:nvSpPr>
        <p:spPr>
          <a:xfrm>
            <a:off x="5283949" y="4271698"/>
            <a:ext cx="1865916" cy="10122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sz="1600">
                <a:solidFill>
                  <a:srgbClr val="22426F"/>
                </a:solidFill>
                <a:latin typeface="Angsana New"/>
                <a:ea typeface="Angsana New"/>
              </a:rPr>
              <a:t>๒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年</a:t>
            </a:r>
            <a:r>
              <a:rPr lang="ja" sz="700">
                <a:solidFill>
                  <a:srgbClr val="595959"/>
                </a:solidFill>
                <a:latin typeface="Times New Roman"/>
                <a:ea typeface="Times New Roman"/>
              </a:rPr>
              <a:t>4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月</a:t>
            </a:r>
            <a:r>
              <a:rPr lang="ja" sz="750">
                <a:latin typeface="Microsoft YaHei"/>
                <a:ea typeface="Microsoft YaHei"/>
              </a:rPr>
              <a:t>底前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振</a:t>
            </a:r>
            <a:r>
              <a:rPr lang="ja" sz="750">
                <a:latin typeface="Microsoft YaHei"/>
                <a:ea typeface="Microsoft YaHei"/>
              </a:rPr>
              <a:t>我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局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并抄</a:t>
            </a:r>
            <a:r>
              <a:rPr lang="ja" sz="750">
                <a:latin typeface="Microsoft YaHei"/>
                <a:ea typeface="Microsoft YaHei"/>
              </a:rPr>
              <a:t>送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所在地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派出机构</a:t>
            </a:r>
            <a:r>
              <a:rPr lang="ja" sz="750">
                <a:latin typeface="Microsoft YaHei"/>
                <a:ea typeface="Microsoft YaHei"/>
              </a:rPr>
              <a:t>,我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局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将</a:t>
            </a:r>
          </a:p>
        </p:txBody>
      </p:sp>
      <p:sp>
        <p:nvSpPr>
          <p:cNvPr id="32" name=""/>
          <p:cNvSpPr/>
          <p:nvPr/>
        </p:nvSpPr>
        <p:spPr>
          <a:xfrm>
            <a:off x="5186098" y="4467400"/>
            <a:ext cx="1963767" cy="10122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计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并适时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公布。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项</a:t>
            </a:r>
            <a:r>
              <a:rPr lang="ja" sz="750">
                <a:latin typeface="Microsoft YaHei"/>
                <a:ea typeface="Microsoft YaHei"/>
              </a:rPr>
              <a:t>目应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在</a:t>
            </a:r>
            <a:r>
              <a:rPr lang="ja" sz="700">
                <a:solidFill>
                  <a:srgbClr val="595959"/>
                </a:solidFill>
                <a:latin typeface="Times New Roman"/>
                <a:ea typeface="Times New Roman"/>
              </a:rPr>
              <a:t>2020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年底</a:t>
            </a:r>
            <a:r>
              <a:rPr lang="ja" sz="750">
                <a:latin typeface="Microsoft YaHei"/>
                <a:ea typeface="Microsoft YaHei"/>
              </a:rPr>
              <a:t>前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能够</a:t>
            </a:r>
            <a:r>
              <a:rPr lang="ja" sz="750">
                <a:latin typeface="Microsoft YaHei"/>
                <a:ea typeface="Microsoft YaHei"/>
              </a:rPr>
              <a:t>笛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案且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开エ</a:t>
            </a:r>
            <a:r>
              <a:rPr lang="ja" sz="750">
                <a:latin typeface="Microsoft YaHei"/>
                <a:ea typeface="Microsoft YaHei"/>
              </a:rPr>
              <a:t>建</a:t>
            </a:r>
          </a:p>
        </p:txBody>
      </p:sp>
      <p:sp>
        <p:nvSpPr>
          <p:cNvPr id="33" name=""/>
          <p:cNvSpPr/>
          <p:nvPr/>
        </p:nvSpPr>
        <p:spPr>
          <a:xfrm>
            <a:off x="5027512" y="4656354"/>
            <a:ext cx="2122353" cy="27668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algn="r" indent="0">
              <a:lnSpc>
                <a:spcPts val="1487"/>
              </a:lnSpc>
            </a:pPr>
            <a:r>
              <a:rPr lang="ja" sz="750">
                <a:solidFill>
                  <a:srgbClr val="22426F"/>
                </a:solidFill>
                <a:latin typeface="Microsoft YaHei"/>
                <a:ea typeface="Microsoft YaHei"/>
              </a:rPr>
              <a:t>: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对</a:t>
            </a:r>
            <a:r>
              <a:rPr lang="ja" sz="700">
                <a:solidFill>
                  <a:srgbClr val="242524"/>
                </a:solidFill>
                <a:latin typeface="Times New Roman"/>
                <a:ea typeface="Times New Roman"/>
              </a:rPr>
              <a:t>2019</a:t>
            </a:r>
            <a:r>
              <a:rPr lang="ja" sz="750">
                <a:latin typeface="Microsoft YaHei"/>
                <a:ea typeface="Microsoft YaHei"/>
              </a:rPr>
              <a:t>年印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发的</a:t>
            </a:r>
            <a:r>
              <a:rPr lang="ja" sz="750">
                <a:latin typeface="Microsoft YaHei"/>
                <a:ea typeface="Microsoft YaHei"/>
              </a:rPr>
              <a:t>第一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批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项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目名单</a:t>
            </a:r>
            <a:r>
              <a:rPr lang="ja" sz="750">
                <a:latin typeface="Microsoft YaHei"/>
                <a:ea typeface="Microsoft YaHei"/>
              </a:rPr>
              <a:t>,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如</a:t>
            </a:r>
            <a:r>
              <a:rPr lang="ja" sz="750">
                <a:latin typeface="Microsoft YaHei"/>
                <a:ea typeface="Microsoft YaHei"/>
              </a:rPr>
              <a:t>需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调を</a:t>
            </a:r>
            <a:r>
              <a:rPr lang="ja" sz="700">
                <a:solidFill>
                  <a:srgbClr val="242524"/>
                </a:solidFill>
                <a:latin typeface="Times New Roman"/>
                <a:ea typeface="Times New Roman"/>
              </a:rPr>
              <a:t>4«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苦。</a:t>
            </a:r>
          </a:p>
          <a:p>
            <a:pPr algn="just" indent="165100">
              <a:lnSpc>
                <a:spcPts val="1487"/>
              </a:lnSpc>
            </a:pP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二、瓣定需国家财祕贴项目竞争醐横。需国家财</a:t>
            </a:r>
          </a:p>
        </p:txBody>
      </p:sp>
      <p:sp>
        <p:nvSpPr>
          <p:cNvPr id="34" name=""/>
          <p:cNvSpPr/>
          <p:nvPr/>
        </p:nvSpPr>
        <p:spPr>
          <a:xfrm>
            <a:off x="4929661" y="5017390"/>
            <a:ext cx="2220204" cy="47575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algn="just" indent="165100">
              <a:lnSpc>
                <a:spcPts val="1487"/>
              </a:lnSpc>
            </a:pP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政</a:t>
            </a:r>
            <a:r>
              <a:rPr lang="zh-CN" sz="750">
                <a:solidFill>
                  <a:srgbClr val="242524"/>
                </a:solidFill>
                <a:latin typeface="Microsoft YaHei"/>
                <a:ea typeface="Microsoft YaHei"/>
              </a:rPr>
              <a:t>鑑补贴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胞</a:t>
            </a:r>
            <a:r>
              <a:rPr lang="ja" baseline="30000" sz="750">
                <a:solidFill>
                  <a:srgbClr val="595959"/>
                </a:solidFill>
                <a:latin typeface="Microsoft YaHei"/>
                <a:ea typeface="Microsoft YaHei"/>
              </a:rPr>
              <a:t>1</a:t>
            </a:r>
            <a:r>
              <a:rPr lang="ja" sz="750">
                <a:latin typeface="Microsoft YaHei"/>
                <a:ea typeface="Microsoft YaHei"/>
              </a:rPr>
              <a:t>袱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发电^目按</a:t>
            </a:r>
            <a:r>
              <a:rPr lang="ja" sz="750">
                <a:latin typeface="Microsoft YaHei"/>
                <a:ea typeface="Microsoft YaHei"/>
              </a:rPr>
              <a:t>照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個家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能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觸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关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于</a:t>
            </a:r>
            <a:r>
              <a:rPr lang="ja" sz="700">
                <a:solidFill>
                  <a:srgbClr val="242524"/>
                </a:solidFill>
                <a:latin typeface="Times New Roman"/>
                <a:ea typeface="Times New Roman"/>
              </a:rPr>
              <a:t>2019</a:t>
            </a:r>
            <a:r>
              <a:rPr lang="ja" sz="750">
                <a:latin typeface="Microsoft YaHei"/>
                <a:ea typeface="Microsoft YaHei"/>
              </a:rPr>
              <a:t>年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风电、 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光^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錦项</a:t>
            </a:r>
            <a:r>
              <a:rPr lang="ja" sz="750">
                <a:latin typeface="Microsoft YaHei"/>
                <a:ea typeface="Microsoft YaHei"/>
              </a:rPr>
              <a:t>目建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设有关翱的蜘</a:t>
            </a:r>
            <a:r>
              <a:rPr lang="ja" sz="750">
                <a:latin typeface="Microsoft YaHei"/>
                <a:ea typeface="Microsoft YaHei"/>
              </a:rPr>
              <a:t>»(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国能！新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能</a:t>
            </a:r>
            <a:r>
              <a:rPr lang="ja" sz="700">
                <a:solidFill>
                  <a:srgbClr val="242524"/>
                </a:solidFill>
                <a:latin typeface="Times New Roman"/>
                <a:ea typeface="Times New Roman"/>
              </a:rPr>
              <a:t>［2019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〕</a:t>
            </a:r>
            <a:r>
              <a:rPr lang="ja" sz="700">
                <a:solidFill>
                  <a:srgbClr val="404040"/>
                </a:solidFill>
                <a:latin typeface="Times New Roman"/>
                <a:ea typeface="Times New Roman"/>
              </a:rPr>
              <a:t>49</a:t>
            </a:r>
            <a:r>
              <a:rPr lang="ja" sz="750">
                <a:latin typeface="Microsoft YaHei"/>
                <a:ea typeface="Microsoft YaHei"/>
              </a:rPr>
              <a:t>号) 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有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关</a:t>
            </a:r>
            <a:r>
              <a:rPr lang="ja" sz="750">
                <a:latin typeface="Microsoft YaHei"/>
                <a:ea typeface="Microsoft YaHei"/>
              </a:rPr>
              <a:t>要</a:t>
            </a:r>
            <a:r>
              <a:rPr lang="ja" sz="750">
                <a:solidFill>
                  <a:srgbClr val="242524"/>
                </a:solidFill>
                <a:latin typeface="Microsoft YaHei"/>
                <a:ea typeface="Microsoft YaHei"/>
              </a:rPr>
              <a:t>羽</a:t>
            </a:r>
            <a:r>
              <a:rPr lang="ja" sz="750">
                <a:solidFill>
                  <a:srgbClr val="404040"/>
                </a:solidFill>
                <a:latin typeface="Microsoft YaHei"/>
                <a:ea typeface="Microsoft YaHei"/>
              </a:rPr>
              <a:t>紙</a:t>
            </a:r>
          </a:p>
        </p:txBody>
      </p:sp>
      <p:sp>
        <p:nvSpPr>
          <p:cNvPr id="36" name=""/>
          <p:cNvSpPr/>
          <p:nvPr/>
        </p:nvSpPr>
        <p:spPr>
          <a:xfrm>
            <a:off x="458887" y="3735205"/>
            <a:ext cx="4052377" cy="70520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ts val="1520"/>
              </a:lnSpc>
            </a:pPr>
            <a:r>
              <a:rPr lang="ja" sz="750">
                <a:latin typeface="Microsoft YaHei"/>
                <a:ea typeface="Microsoft YaHei"/>
              </a:rPr>
              <a:t>(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四</a:t>
            </a:r>
            <a:r>
              <a:rPr lang="ja" sz="750">
                <a:latin typeface="Microsoft YaHei"/>
                <a:ea typeface="Microsoft YaHei"/>
              </a:rPr>
              <a:t>)</a:t>
            </a: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引导有序^伽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滿</a:t>
            </a:r>
            <a:r>
              <a:rPr lang="ja" sz="750">
                <a:solidFill>
                  <a:srgbClr val="989898"/>
                </a:solidFill>
                <a:latin typeface="Microsoft YaHei"/>
                <a:ea typeface="Microsoft YaHei"/>
              </a:rPr>
              <a:t>柯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醐姉特点</a:t>
            </a:r>
            <a:r>
              <a:rPr lang="ja" sz="750">
                <a:latin typeface="Microsoft YaHei"/>
                <a:ea typeface="Microsoft YaHei"/>
              </a:rPr>
              <a:t>,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公众出行</a:t>
            </a:r>
            <a:r>
              <a:rPr lang="ja" sz="1600">
                <a:solidFill>
                  <a:srgbClr val="989898"/>
                </a:solidFill>
                <a:latin typeface="Angsana New"/>
                <a:ea typeface="Angsana New"/>
              </a:rPr>
              <a:t>๙</a:t>
            </a:r>
            <a:r>
              <a:rPr lang="ja" sz="750">
                <a:solidFill>
                  <a:srgbClr val="989898"/>
                </a:solidFill>
                <a:latin typeface="Microsoft YaHei"/>
                <a:ea typeface="Microsoft YaHei"/>
              </a:rPr>
              <a:t>和互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联网</a:t>
            </a:r>
            <a:r>
              <a:rPr lang="ja" sz="750">
                <a:solidFill>
                  <a:srgbClr val="989898"/>
                </a:solidFill>
                <a:latin typeface="Microsoft YaHei"/>
                <a:ea typeface="Microsoft YaHei"/>
              </a:rPr>
              <a:t>租赁自碎觀&amp;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硏究魅</a:t>
            </a:r>
            <a:r>
              <a:rPr lang="ja" sz="750">
                <a:solidFill>
                  <a:srgbClr val="989898"/>
                </a:solidFill>
                <a:latin typeface="Microsoft YaHei"/>
                <a:ea typeface="Microsoft YaHei"/>
              </a:rPr>
              <a:t>与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獅麵補敝停放</a:t>
            </a:r>
            <a:r>
              <a:rPr lang="ja" sz="750">
                <a:solidFill>
                  <a:srgbClr val="836464"/>
                </a:solidFill>
                <a:latin typeface="Microsoft YaHei"/>
                <a:ea typeface="Microsoft YaHei"/>
              </a:rPr>
              <a:t>设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施</a:t>
            </a:r>
            <a:r>
              <a:rPr lang="ja" sz="750">
                <a:solidFill>
                  <a:srgbClr val="989898"/>
                </a:solidFill>
                <a:latin typeface="Microsoft YaHei"/>
                <a:ea typeface="Microsoft YaHei"/>
              </a:rPr>
              <a:t>资源、 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公</a:t>
            </a:r>
            <a:r>
              <a:rPr lang="ja" sz="750">
                <a:solidFill>
                  <a:srgbClr val="989898"/>
                </a:solidFill>
                <a:latin typeface="Microsoft YaHei"/>
                <a:ea typeface="Microsoft YaHei"/>
              </a:rPr>
              <a:t>众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出行</a:t>
            </a:r>
            <a:r>
              <a:rPr lang="ja" sz="750">
                <a:solidFill>
                  <a:srgbClr val="989898"/>
                </a:solidFill>
                <a:latin typeface="Microsoft YaHei"/>
                <a:ea typeface="Microsoft YaHei"/>
              </a:rPr>
              <a:t>需麵醐</a:t>
            </a:r>
            <a:r>
              <a:rPr lang="ja" sz="750">
                <a:solidFill>
                  <a:srgbClr val="D33A4D"/>
                </a:solidFill>
                <a:latin typeface="Microsoft YaHei"/>
                <a:ea typeface="Microsoft YaHei"/>
              </a:rPr>
              <a:t>的!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毈娜</a:t>
            </a:r>
            <a:r>
              <a:rPr lang="ja" sz="750">
                <a:solidFill>
                  <a:srgbClr val="989898"/>
                </a:solidFill>
                <a:latin typeface="Microsoft YaHei"/>
                <a:ea typeface="Microsoft YaHei"/>
              </a:rPr>
              <a:t>制,引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导醐租能行车运</a:t>
            </a:r>
            <a:r>
              <a:rPr lang="ja" sz="750">
                <a:solidFill>
                  <a:srgbClr val="989898"/>
                </a:solidFill>
                <a:latin typeface="Microsoft YaHei"/>
                <a:ea typeface="Microsoft YaHei"/>
              </a:rPr>
              <a:t>昔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企业獅灘车辆,鵬业鵬鵬繼麵行</a:t>
            </a:r>
            <a:r>
              <a:rPr lang="ja" sz="750">
                <a:latin typeface="Microsoft YaHei"/>
                <a:ea typeface="Microsoft YaHei"/>
              </a:rPr>
              <a:t>,</a:t>
            </a:r>
          </a:p>
          <a:p>
            <a:pPr algn="just" indent="203200">
              <a:lnSpc>
                <a:spcPts val="1520"/>
              </a:lnSpc>
            </a:pP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韻自行较</a:t>
            </a:r>
            <a:r>
              <a:rPr lang="ja" sz="750">
                <a:solidFill>
                  <a:srgbClr val="836464"/>
                </a:solidFill>
                <a:latin typeface="Microsoft YaHei"/>
                <a:ea typeface="Microsoft YaHei"/>
              </a:rPr>
              <a:t>酮&amp;_酿_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行翅网獅自行车</a:t>
            </a:r>
            <a:r>
              <a:rPr lang="ja" sz="750">
                <a:solidFill>
                  <a:srgbClr val="989898"/>
                </a:solidFill>
                <a:latin typeface="Microsoft YaHei"/>
                <a:ea typeface="Microsoft YaHei"/>
              </a:rPr>
              <a:t>鮮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设施,将_入獅</a:t>
            </a:r>
            <a:r>
              <a:rPr lang="ja" sz="750">
                <a:solidFill>
                  <a:srgbClr val="989898"/>
                </a:solidFill>
                <a:latin typeface="Microsoft YaHei"/>
                <a:ea typeface="Microsoft YaHei"/>
              </a:rPr>
              <a:t>飴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麵体系_</a:t>
            </a:r>
            <a:r>
              <a:rPr lang="ja" baseline="-25000" sz="750">
                <a:solidFill>
                  <a:srgbClr val="808080"/>
                </a:solidFill>
                <a:latin typeface="Microsoft YaHei"/>
                <a:ea typeface="Microsoft YaHei"/>
              </a:rPr>
              <a:t>1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并</a:t>
            </a:r>
            <a:r>
              <a:rPr lang="ja" sz="750">
                <a:solidFill>
                  <a:srgbClr val="989898"/>
                </a:solidFill>
                <a:latin typeface="Microsoft YaHei"/>
                <a:ea typeface="Microsoft YaHei"/>
              </a:rPr>
              <a:t>与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獅公共翅</a:t>
            </a:r>
            <a:r>
              <a:rPr lang="ja" sz="750">
                <a:solidFill>
                  <a:srgbClr val="989898"/>
                </a:solidFill>
                <a:latin typeface="Microsoft YaHei"/>
                <a:ea typeface="Microsoft YaHei"/>
              </a:rPr>
              <a:t>顧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職鼠 娜推 进</a:t>
            </a:r>
            <a:r>
              <a:rPr lang="ja" sz="750">
                <a:solidFill>
                  <a:srgbClr val="989898"/>
                </a:solidFill>
                <a:latin typeface="Microsoft YaHei"/>
                <a:ea typeface="Microsoft YaHei"/>
              </a:rPr>
              <a:t>自行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车_设,</a:t>
            </a:r>
            <a:r>
              <a:rPr lang="zh-CN" sz="750">
                <a:solidFill>
                  <a:srgbClr val="989898"/>
                </a:solidFill>
                <a:latin typeface="Microsoft YaHei"/>
                <a:ea typeface="Microsoft YaHei"/>
              </a:rPr>
              <a:t>鼷断辎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剛_«</a:t>
            </a:r>
            <a:r>
              <a:rPr lang="ja" sz="1700">
                <a:solidFill>
                  <a:srgbClr val="808080"/>
                </a:solidFill>
                <a:latin typeface="Times New Roman"/>
                <a:ea typeface="Times New Roman"/>
              </a:rPr>
              <a:t>4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性</a:t>
            </a:r>
            <a:r>
              <a:rPr lang="ja" sz="750">
                <a:latin typeface="Microsoft YaHei"/>
                <a:ea typeface="Microsoft YaHei"/>
              </a:rPr>
              <a:t>,</a:t>
            </a:r>
            <a:r>
              <a:rPr lang="ja" sz="750">
                <a:solidFill>
                  <a:srgbClr val="836464"/>
                </a:solidFill>
                <a:latin typeface="Microsoft YaHei"/>
                <a:ea typeface="Microsoft YaHei"/>
              </a:rPr>
              <a:t>数^</a:t>
            </a:r>
            <a:r>
              <a:rPr lang="ja" sz="750">
                <a:solidFill>
                  <a:srgbClr val="989898"/>
                </a:solidFill>
                <a:latin typeface="Microsoft YaHei"/>
                <a:ea typeface="Microsoft YaHei"/>
              </a:rPr>
              <a:t>自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彳诗翅</a:t>
            </a:r>
            <a:r>
              <a:rPr lang="ja" sz="750">
                <a:solidFill>
                  <a:srgbClr val="989898"/>
                </a:solidFill>
                <a:latin typeface="Microsoft YaHei"/>
                <a:ea typeface="Microsoft YaHei"/>
              </a:rPr>
              <a:t>緒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黼硫磯</a:t>
            </a:r>
            <a:r>
              <a:rPr lang="ja" sz="750">
                <a:latin typeface="Microsoft YaHei"/>
                <a:ea typeface="Microsoft YaHei"/>
              </a:rPr>
              <a:t>,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難胡__購職®,鼸</a:t>
            </a:r>
            <a:r>
              <a:rPr lang="ja" sz="750">
                <a:solidFill>
                  <a:srgbClr val="989898"/>
                </a:solidFill>
                <a:latin typeface="Microsoft YaHei"/>
                <a:ea typeface="Microsoft YaHei"/>
              </a:rPr>
              <a:t>自行车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通</a:t>
            </a:r>
          </a:p>
        </p:txBody>
      </p:sp>
      <p:sp>
        <p:nvSpPr>
          <p:cNvPr id="37" name=""/>
          <p:cNvSpPr/>
          <p:nvPr/>
        </p:nvSpPr>
        <p:spPr>
          <a:xfrm>
            <a:off x="458887" y="4440407"/>
            <a:ext cx="3846553" cy="411649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algn="just" indent="203200">
              <a:lnSpc>
                <a:spcPts val="1520"/>
              </a:lnSpc>
            </a:pP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行条件。</a:t>
            </a:r>
          </a:p>
          <a:p>
            <a:pPr indent="0">
              <a:lnSpc>
                <a:spcPts val="1520"/>
              </a:lnSpc>
            </a:pPr>
            <a:r>
              <a:rPr lang="ja" sz="750">
                <a:solidFill>
                  <a:srgbClr val="595959"/>
                </a:solidFill>
                <a:latin typeface="Microsoft YaHei"/>
                <a:ea typeface="Microsoft YaHei"/>
              </a:rPr>
              <a:t>㈥推进自行倒解位设置和建</a:t>
            </a:r>
            <a:r>
              <a:rPr lang="ja" sz="750">
                <a:solidFill>
                  <a:srgbClr val="D33A4D"/>
                </a:solidFill>
                <a:latin typeface="Microsoft YaHei"/>
                <a:ea typeface="Microsoft YaHei"/>
              </a:rPr>
              <a:t>设‘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城市要制趟合本</a:t>
            </a:r>
            <a:r>
              <a:rPr lang="ja" sz="750">
                <a:latin typeface="Microsoft YaHei"/>
                <a:ea typeface="Microsoft YaHei"/>
              </a:rPr>
              <a:t>«</a:t>
            </a:r>
            <a:r>
              <a:rPr lang="ja" sz="750">
                <a:solidFill>
                  <a:srgbClr val="989898"/>
                </a:solidFill>
                <a:latin typeface="Microsoft YaHei"/>
                <a:ea typeface="Microsoft YaHei"/>
              </a:rPr>
              <a:t>游点的自行</a:t>
            </a:r>
            <a:r>
              <a:rPr lang="ja" sz="750">
                <a:solidFill>
                  <a:srgbClr val="836464"/>
                </a:solidFill>
                <a:latin typeface="Microsoft YaHei"/>
                <a:ea typeface="Microsoft YaHei"/>
              </a:rPr>
              <a:t>车</a:t>
            </a:r>
            <a:r>
              <a:rPr lang="ja" sz="750">
                <a:solidFill>
                  <a:srgbClr val="989898"/>
                </a:solidFill>
                <a:latin typeface="Microsoft YaHei"/>
                <a:ea typeface="Microsoft YaHei"/>
              </a:rPr>
              <a:t>停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放区设謝支术</a:t>
            </a:r>
            <a:r>
              <a:rPr lang="ja" sz="750">
                <a:solidFill>
                  <a:srgbClr val="989898"/>
                </a:solidFill>
                <a:latin typeface="Microsoft YaHei"/>
                <a:ea typeface="Microsoft YaHei"/>
              </a:rPr>
              <a:t>导肱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顧</a:t>
            </a:r>
            <a:r>
              <a:rPr lang="ja" sz="750">
                <a:solidFill>
                  <a:srgbClr val="989898"/>
                </a:solidFill>
                <a:latin typeface="Microsoft YaHei"/>
                <a:ea typeface="Microsoft YaHei"/>
              </a:rPr>
              <a:t>自行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车</a:t>
            </a:r>
            <a:r>
              <a:rPr lang="ja" sz="750">
                <a:solidFill>
                  <a:srgbClr val="989898"/>
                </a:solidFill>
                <a:latin typeface="Microsoft YaHei"/>
                <a:ea typeface="Microsoft YaHei"/>
              </a:rPr>
              <a:t>停</a:t>
            </a:r>
            <a:r>
              <a:rPr lang="ja" sz="750">
                <a:solidFill>
                  <a:srgbClr val="836464"/>
                </a:solidFill>
                <a:latin typeface="Microsoft YaHei"/>
                <a:ea typeface="Microsoft YaHei"/>
              </a:rPr>
              <a:t>车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点</a:t>
            </a:r>
            <a:r>
              <a:rPr lang="ja" sz="750">
                <a:solidFill>
                  <a:srgbClr val="836464"/>
                </a:solidFill>
                <a:latin typeface="Microsoft YaHei"/>
                <a:ea typeface="Microsoft YaHei"/>
              </a:rPr>
              <a:t>位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设</a:t>
            </a:r>
            <a:r>
              <a:rPr lang="ja" sz="750">
                <a:solidFill>
                  <a:srgbClr val="989898"/>
                </a:solidFill>
                <a:latin typeface="Microsoft YaHei"/>
                <a:ea typeface="Microsoft YaHei"/>
              </a:rPr>
              <a:t>置.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对不</a:t>
            </a:r>
            <a:r>
              <a:rPr lang="ja" sz="750">
                <a:solidFill>
                  <a:srgbClr val="989898"/>
                </a:solidFill>
                <a:latin typeface="Microsoft YaHei"/>
                <a:ea typeface="Microsoft YaHei"/>
              </a:rPr>
              <a:t>雖痔</a:t>
            </a:r>
          </a:p>
        </p:txBody>
      </p:sp>
      <p:sp>
        <p:nvSpPr>
          <p:cNvPr id="38" name=""/>
          <p:cNvSpPr/>
          <p:nvPr/>
        </p:nvSpPr>
        <p:spPr>
          <a:xfrm>
            <a:off x="458887" y="4852056"/>
            <a:ext cx="2800560" cy="16870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蹴！路段,_市鼹</a:t>
            </a:r>
            <a:r>
              <a:rPr lang="ja" sz="750">
                <a:solidFill>
                  <a:srgbClr val="989898"/>
                </a:solidFill>
                <a:latin typeface="Microsoft YaHei"/>
                <a:ea typeface="Microsoft YaHei"/>
              </a:rPr>
              <a:t>__公共_、</a:t>
            </a:r>
            <a:r>
              <a:rPr lang="ja" sz="750">
                <a:solidFill>
                  <a:srgbClr val="808080"/>
                </a:solidFill>
                <a:latin typeface="Microsoft YaHei"/>
                <a:ea typeface="Microsoft YaHei"/>
              </a:rPr>
              <a:t>麵</a:t>
            </a:r>
            <a:r>
              <a:rPr lang="ja" sz="750">
                <a:solidFill>
                  <a:srgbClr val="989898"/>
                </a:solidFill>
                <a:latin typeface="Microsoft YaHei"/>
                <a:ea typeface="Microsoft YaHei"/>
              </a:rPr>
              <a:t>觀、鈕区、</a:t>
            </a:r>
          </a:p>
        </p:txBody>
      </p:sp>
      <p:sp>
        <p:nvSpPr>
          <p:cNvPr id="39" name=""/>
          <p:cNvSpPr/>
          <p:nvPr/>
        </p:nvSpPr>
        <p:spPr>
          <a:xfrm>
            <a:off x="458887" y="5020764"/>
            <a:ext cx="2598110" cy="374533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495300"/>
            <a:r>
              <a:rPr lang="ja" sz="1800">
                <a:latin typeface="DengXian"/>
                <a:ea typeface="DengXian"/>
              </a:rPr>
              <a:t>攤自橘辟雜设</a:t>
            </a:r>
            <a:r>
              <a:rPr lang="ja" sz="1700">
                <a:solidFill>
                  <a:srgbClr val="242524"/>
                </a:solidFill>
                <a:latin typeface="Times New Roman"/>
                <a:ea typeface="Times New Roman"/>
              </a:rPr>
              <a:t>1</a:t>
            </a:r>
            <a:r>
              <a:rPr lang="ja" sz="1800">
                <a:solidFill>
                  <a:srgbClr val="242524"/>
                </a:solidFill>
                <a:latin typeface="DengXian"/>
                <a:ea typeface="DengXian"/>
              </a:rPr>
              <a:t>種</a:t>
            </a:r>
            <a:r>
              <a:rPr lang="ja" sz="1800">
                <a:latin typeface="DengXian"/>
                <a:ea typeface="DengXian"/>
              </a:rPr>
              <a:t>设</a:t>
            </a:r>
          </a:p>
        </p:txBody>
      </p:sp>
      <p:sp>
        <p:nvSpPr>
          <p:cNvPr id="40" name=""/>
          <p:cNvSpPr/>
          <p:nvPr/>
        </p:nvSpPr>
        <p:spPr>
          <a:xfrm>
            <a:off x="10028032" y="4514639"/>
            <a:ext cx="1086483" cy="239566"/>
          </a:xfrm>
          <a:prstGeom prst="rect">
            <a:avLst/>
          </a:prstGeom>
          <a:solidFill>
            <a:srgbClr val="4A3B44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b="1" sz="2000">
                <a:solidFill>
                  <a:srgbClr val="E7E6E6"/>
                </a:solidFill>
                <a:latin typeface="KaiTi"/>
                <a:ea typeface="KaiTi"/>
              </a:rPr>
              <a:t>分人'砌会</a:t>
            </a:r>
          </a:p>
        </p:txBody>
      </p:sp>
      <p:sp>
        <p:nvSpPr>
          <p:cNvPr id="41" name=""/>
          <p:cNvSpPr/>
          <p:nvPr/>
        </p:nvSpPr>
        <p:spPr>
          <a:xfrm>
            <a:off x="7743719" y="2388912"/>
            <a:ext cx="212573" cy="239566"/>
          </a:xfrm>
          <a:prstGeom prst="rect">
            <a:avLst/>
          </a:prstGeom>
          <a:solidFill>
            <a:srgbClr val="D53626"/>
          </a:solidFill>
        </p:spPr>
        <p:txBody>
          <a:bodyPr lIns="0" tIns="0" rIns="0" bIns="0">
            <a:noAutofit/>
          </a:bodyPr>
          <a:p>
            <a:pPr algn="ctr" indent="0">
              <a:lnSpc>
                <a:spcPts val="929"/>
              </a:lnSpc>
            </a:pPr>
            <a:r>
              <a:rPr lang="ja" sz="800">
                <a:solidFill>
                  <a:srgbClr val="F7ABA2"/>
                </a:solidFill>
                <a:latin typeface="MS Mincho"/>
                <a:ea typeface="MS Mincho"/>
              </a:rPr>
              <a:t>央授 利</a:t>
            </a:r>
            <a:r>
              <a:rPr lang="ja" sz="800">
                <a:solidFill>
                  <a:srgbClr val="FFFFFF"/>
                </a:solidFill>
                <a:latin typeface="MS Mincho"/>
                <a:ea typeface="MS Mincho"/>
              </a:rPr>
              <a:t>»</a:t>
            </a:r>
          </a:p>
        </p:txBody>
      </p:sp>
      <p:sp>
        <p:nvSpPr>
          <p:cNvPr id="42" name=""/>
          <p:cNvSpPr/>
          <p:nvPr/>
        </p:nvSpPr>
        <p:spPr>
          <a:xfrm>
            <a:off x="8678364" y="5044383"/>
            <a:ext cx="2024502" cy="246315"/>
          </a:xfrm>
          <a:prstGeom prst="rect">
            <a:avLst/>
          </a:prstGeom>
          <a:solidFill>
            <a:srgbClr val="F8758A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100">
                <a:solidFill>
                  <a:srgbClr val="E7E6E6"/>
                </a:solidFill>
                <a:latin typeface="MS Mincho"/>
                <a:ea typeface="MS Mincho"/>
              </a:rPr>
              <a:t>中国将力争</a:t>
            </a:r>
            <a:r>
              <a:rPr lang="ja" sz="1400">
                <a:solidFill>
                  <a:srgbClr val="E7E6E6"/>
                </a:solidFill>
                <a:latin typeface="Calibri"/>
                <a:ea typeface="Calibri"/>
              </a:rPr>
              <a:t>203</a:t>
            </a:r>
            <a:r>
              <a:rPr lang="ja" sz="1400">
                <a:solidFill>
                  <a:srgbClr val="FFFFFF"/>
                </a:solidFill>
                <a:latin typeface="Calibri"/>
                <a:ea typeface="Calibri"/>
              </a:rPr>
              <a:t>()</a:t>
            </a:r>
            <a:r>
              <a:rPr lang="ja" sz="1100">
                <a:solidFill>
                  <a:srgbClr val="E7E6E6"/>
                </a:solidFill>
                <a:latin typeface="MS Mincho"/>
                <a:ea typeface="MS Mincho"/>
              </a:rPr>
              <a:t>年前</a:t>
            </a:r>
            <a:r>
              <a:rPr lang="ja" sz="1100">
                <a:solidFill>
                  <a:srgbClr val="E7E6E6"/>
                </a:solidFill>
                <a:latin typeface="SimSun"/>
                <a:ea typeface="SimSun"/>
              </a:rPr>
              <a:t>实现</a:t>
            </a:r>
            <a:r>
              <a:rPr lang="ja" sz="1100">
                <a:solidFill>
                  <a:srgbClr val="E7E6E6"/>
                </a:solidFill>
                <a:latin typeface="MS Mincho"/>
                <a:ea typeface="MS Mincho"/>
              </a:rPr>
              <a:t>碳达峰</a:t>
            </a:r>
          </a:p>
        </p:txBody>
      </p:sp>
      <p:sp>
        <p:nvSpPr>
          <p:cNvPr id="43" name=""/>
          <p:cNvSpPr/>
          <p:nvPr/>
        </p:nvSpPr>
        <p:spPr>
          <a:xfrm>
            <a:off x="8374689" y="5621366"/>
            <a:ext cx="2712832" cy="66471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ts val="2842"/>
              </a:lnSpc>
            </a:pPr>
            <a:r>
              <a:rPr lang="ja" sz="2400">
                <a:latin typeface="KaiTi"/>
                <a:ea typeface="KaiTi"/>
              </a:rPr>
              <a:t>习总书记首次在联合 国提出碳达峰理念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0" y="3084576"/>
            <a:ext cx="9229344" cy="1313688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960120" y="3419856"/>
            <a:ext cx="3749040" cy="774192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PictId2"/>
          <a:stretch>
            <a:fillRect/>
          </a:stretch>
        </p:blipFill>
        <p:spPr>
          <a:xfrm>
            <a:off x="6967728" y="3084576"/>
            <a:ext cx="2261616" cy="1109472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PictId3"/>
          <a:stretch>
            <a:fillRect/>
          </a:stretch>
        </p:blipFill>
        <p:spPr>
          <a:xfrm>
            <a:off x="76200" y="54864"/>
            <a:ext cx="3752088" cy="890016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PictId4"/>
          <a:stretch>
            <a:fillRect/>
          </a:stretch>
        </p:blipFill>
        <p:spPr>
          <a:xfrm>
            <a:off x="10302240" y="36576"/>
            <a:ext cx="725424" cy="755904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PictId5"/>
          <a:stretch>
            <a:fillRect/>
          </a:stretch>
        </p:blipFill>
        <p:spPr>
          <a:xfrm>
            <a:off x="9229344" y="3465576"/>
            <a:ext cx="2962656" cy="755904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>
          <a:blip r:embed="rPictId6"/>
          <a:stretch>
            <a:fillRect/>
          </a:stretch>
        </p:blipFill>
        <p:spPr>
          <a:xfrm>
            <a:off x="3611880" y="4221480"/>
            <a:ext cx="8412480" cy="2487168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>
          <a:blip r:embed="rPictId7"/>
          <a:stretch>
            <a:fillRect/>
          </a:stretch>
        </p:blipFill>
        <p:spPr>
          <a:xfrm>
            <a:off x="356616" y="5775960"/>
            <a:ext cx="262128" cy="295656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>
          <a:blip r:embed="rPictId8"/>
          <a:stretch>
            <a:fillRect/>
          </a:stretch>
        </p:blipFill>
        <p:spPr>
          <a:xfrm>
            <a:off x="240792" y="3425952"/>
            <a:ext cx="697992" cy="810768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>
          <a:blip r:embed="rPictId9"/>
          <a:stretch>
            <a:fillRect/>
          </a:stretch>
        </p:blipFill>
        <p:spPr>
          <a:xfrm>
            <a:off x="1091184" y="4221480"/>
            <a:ext cx="2289048" cy="1856232"/>
          </a:xfrm>
          <a:prstGeom prst="rect">
            <a:avLst/>
          </a:prstGeom>
        </p:spPr>
      </p:pic>
      <p:sp>
        <p:nvSpPr>
          <p:cNvPr id="12" name=""/>
          <p:cNvSpPr/>
          <p:nvPr/>
        </p:nvSpPr>
        <p:spPr>
          <a:xfrm>
            <a:off x="5465064" y="3666744"/>
            <a:ext cx="1234440" cy="19507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i="1" sz="1100">
                <a:latin typeface="MS Mincho"/>
                <a:ea typeface="MS Mincho"/>
              </a:rPr>
              <a:t>智慧行运维管理平台</a:t>
            </a:r>
          </a:p>
        </p:txBody>
      </p:sp>
      <p:sp>
        <p:nvSpPr>
          <p:cNvPr id="14" name=""/>
          <p:cNvSpPr/>
          <p:nvPr/>
        </p:nvSpPr>
        <p:spPr>
          <a:xfrm>
            <a:off x="10896600" y="124968"/>
            <a:ext cx="1139952" cy="30784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sz="2400">
                <a:solidFill>
                  <a:srgbClr val="2E75B6"/>
                </a:solidFill>
                <a:latin typeface="DengXian"/>
                <a:ea typeface="DengXian"/>
              </a:rPr>
              <a:t>智慧行</a:t>
            </a:r>
          </a:p>
        </p:txBody>
      </p:sp>
      <p:sp>
        <p:nvSpPr>
          <p:cNvPr id="15" name=""/>
          <p:cNvSpPr/>
          <p:nvPr/>
        </p:nvSpPr>
        <p:spPr>
          <a:xfrm>
            <a:off x="10948416" y="542544"/>
            <a:ext cx="1146048" cy="13411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600">
                <a:solidFill>
                  <a:srgbClr val="2E75B6"/>
                </a:solidFill>
                <a:latin typeface="Calibri"/>
                <a:ea typeface="Calibri"/>
              </a:rPr>
              <a:t>:ZHIHUIXING</a:t>
            </a:r>
          </a:p>
        </p:txBody>
      </p:sp>
      <p:sp>
        <p:nvSpPr>
          <p:cNvPr id="16" name=""/>
          <p:cNvSpPr/>
          <p:nvPr/>
        </p:nvSpPr>
        <p:spPr>
          <a:xfrm>
            <a:off x="2258568" y="1237488"/>
            <a:ext cx="7431024" cy="78638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431800">
              <a:lnSpc>
                <a:spcPts val="3600"/>
              </a:lnSpc>
            </a:pPr>
            <a:r>
              <a:rPr lang="ja" sz="2400">
                <a:latin typeface="KaiTi"/>
                <a:ea typeface="KaiTi"/>
              </a:rPr>
              <a:t>对于共享两轮车后期运維所遇到的三无现象,智慧行 团队针对性地设计出了 </a:t>
            </a:r>
            <a:r>
              <a:rPr lang="ja" sz="3200">
                <a:solidFill>
                  <a:srgbClr val="FF0000"/>
                </a:solidFill>
                <a:latin typeface="SimHei"/>
                <a:ea typeface="SimHei"/>
              </a:rPr>
              <a:t>解决方案</a:t>
            </a:r>
            <a:r>
              <a:rPr lang="ja" sz="2400">
                <a:latin typeface="KaiTi"/>
                <a:ea typeface="KaiTi"/>
              </a:rPr>
              <a:t>。</a:t>
            </a:r>
          </a:p>
        </p:txBody>
      </p:sp>
      <p:sp>
        <p:nvSpPr>
          <p:cNvPr id="17" name=""/>
          <p:cNvSpPr/>
          <p:nvPr/>
        </p:nvSpPr>
        <p:spPr>
          <a:xfrm>
            <a:off x="1045464" y="2670048"/>
            <a:ext cx="10768584" cy="414528"/>
          </a:xfrm>
          <a:prstGeom prst="rect">
            <a:avLst/>
          </a:prstGeom>
          <a:solidFill>
            <a:srgbClr val="182947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b="1" sz="3200">
                <a:solidFill>
                  <a:srgbClr val="FFFFFF"/>
                </a:solidFill>
                <a:latin typeface="KaiTi"/>
                <a:ea typeface="KaiTi"/>
              </a:rPr>
              <a:t>快速充电系统   </a:t>
            </a:r>
            <a:r>
              <a:rPr lang="ja" sz="3100">
                <a:solidFill>
                  <a:srgbClr val="FFFFFF"/>
                </a:solidFill>
                <a:latin typeface="Arial"/>
                <a:ea typeface="Arial"/>
              </a:rPr>
              <a:t>• </a:t>
            </a:r>
            <a:r>
              <a:rPr lang="ja" b="1" sz="3200">
                <a:solidFill>
                  <a:srgbClr val="FFFFFF"/>
                </a:solidFill>
                <a:latin typeface="KaiTi"/>
                <a:ea typeface="KaiTi"/>
              </a:rPr>
              <a:t>智慧运維平台   </a:t>
            </a:r>
            <a:r>
              <a:rPr lang="ja" sz="3100">
                <a:solidFill>
                  <a:srgbClr val="FFFFFF"/>
                </a:solidFill>
                <a:latin typeface="Arial"/>
                <a:ea typeface="Arial"/>
              </a:rPr>
              <a:t>•</a:t>
            </a:r>
            <a:r>
              <a:rPr lang="ja" b="1" sz="3200">
                <a:solidFill>
                  <a:srgbClr val="FFFFFF"/>
                </a:solidFill>
                <a:latin typeface="KaiTi"/>
                <a:ea typeface="KaiTi"/>
              </a:rPr>
              <a:t>专业运維团队</a:t>
            </a:r>
          </a:p>
        </p:txBody>
      </p:sp>
      <p:sp>
        <p:nvSpPr>
          <p:cNvPr id="18" name=""/>
          <p:cNvSpPr/>
          <p:nvPr/>
        </p:nvSpPr>
        <p:spPr>
          <a:xfrm>
            <a:off x="737616" y="4495800"/>
            <a:ext cx="259080" cy="9448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500">
                <a:solidFill>
                  <a:srgbClr val="5A676C"/>
                </a:solidFill>
                <a:latin typeface="MS Mincho"/>
                <a:ea typeface="MS Mincho"/>
              </a:rPr>
              <a:t>光</a:t>
            </a:r>
            <a:r>
              <a:rPr lang="ja" sz="500">
                <a:solidFill>
                  <a:srgbClr val="5A676C"/>
                </a:solidFill>
                <a:latin typeface="SimSun"/>
                <a:ea typeface="SimSun"/>
              </a:rPr>
              <a:t>电</a:t>
            </a:r>
            <a:r>
              <a:rPr lang="ja" sz="500">
                <a:solidFill>
                  <a:srgbClr val="5A676C"/>
                </a:solidFill>
                <a:latin typeface="MS Mincho"/>
                <a:ea typeface="MS Mincho"/>
              </a:rPr>
              <a:t>植廉地</a:t>
            </a:r>
          </a:p>
        </p:txBody>
      </p:sp>
      <p:sp>
        <p:nvSpPr>
          <p:cNvPr id="19" name=""/>
          <p:cNvSpPr/>
          <p:nvPr/>
        </p:nvSpPr>
        <p:spPr>
          <a:xfrm>
            <a:off x="856488" y="5224272"/>
            <a:ext cx="146304" cy="195072"/>
          </a:xfrm>
          <a:prstGeom prst="rect">
            <a:avLst/>
          </a:prstGeom>
          <a:solidFill>
            <a:srgbClr val="3A78C2"/>
          </a:solidFill>
        </p:spPr>
        <p:txBody>
          <a:bodyPr lIns="0" tIns="0" rIns="0" bIns="0">
            <a:noAutofit/>
          </a:bodyPr>
          <a:p>
            <a:pPr indent="0"/>
            <a:r>
              <a:rPr lang="ja" sz="450">
                <a:solidFill>
                  <a:srgbClr val="7DA9D1"/>
                </a:solidFill>
                <a:latin typeface="MingLiU"/>
                <a:ea typeface="MingLiU"/>
              </a:rPr>
              <a:t>輔肋</a:t>
            </a:r>
          </a:p>
          <a:p>
            <a:pPr indent="0"/>
            <a:r>
              <a:rPr lang="ja" sz="450">
                <a:solidFill>
                  <a:srgbClr val="7DA9D1"/>
                </a:solidFill>
                <a:latin typeface="MingLiU"/>
                <a:ea typeface="MingLiU"/>
              </a:rPr>
              <a:t>电源</a:t>
            </a:r>
          </a:p>
        </p:txBody>
      </p:sp>
      <p:graphicFrame>
        <p:nvGraphicFramePr>
          <p:cNvPr id="20" name=""/>
          <p:cNvGraphicFramePr>
            <a:graphicFrameLocks noGrp="1"/>
          </p:cNvGraphicFramePr>
          <p:nvPr/>
        </p:nvGraphicFramePr>
        <p:xfrm>
          <a:off x="841248" y="5477256"/>
          <a:ext cx="1687576" cy="579120"/>
        </p:xfrm>
        <a:graphic>
          <a:graphicData uri="http://schemas.openxmlformats.org/drawingml/2006/table">
            <a:tbl>
              <a:tblPr/>
              <a:tblGrid>
                <a:gridCol w="208280"/>
                <a:gridCol w="880872"/>
                <a:gridCol w="208280"/>
                <a:gridCol w="390144"/>
              </a:tblGrid>
              <a:tr h="210312">
                <a:tc>
                  <a:txBody>
                    <a:bodyPr lIns="0" tIns="0" rIns="0" bIns="0">
                      <a:noAutofit/>
                    </a:bodyPr>
                    <a:p>
                      <a:pPr indent="0"/>
                      <a:r>
                        <a:rPr lang="ja" sz="1700">
                          <a:latin typeface="Arial"/>
                          <a:ea typeface="Arial"/>
                        </a:rPr>
                        <a:t>-</a:t>
                      </a:r>
                      <a:r>
                        <a:rPr lang="ja" sz="1700">
                          <a:solidFill>
                            <a:srgbClr val="404040"/>
                          </a:solidFill>
                          <a:latin typeface="Arial"/>
                          <a:ea typeface="Arial"/>
                        </a:rPr>
                        <a:t>1</a:t>
                      </a:r>
                    </a:p>
                  </a:txBody>
                  <a:tcPr marL="0" marR="0" marT="0" marB="0" anchor="b"/>
                </a:tc>
                <a:tc>
                  <a:txBody>
                    <a:bodyPr lIns="0" tIns="0" rIns="0" bIns="0">
                      <a:noAutofit/>
                    </a:bodyPr>
                    <a:p>
                      <a:endParaRPr sz="1000"/>
                    </a:p>
                  </a:txBody>
                  <a:tcPr marL="0" marR="0" marT="0" marB="0"/>
                </a:tc>
                <a:tc>
                  <a:txBody>
                    <a:bodyPr lIns="0" tIns="0" rIns="0" bIns="0">
                      <a:noAutofit/>
                    </a:bodyPr>
                    <a:p>
                      <a:endParaRPr sz="1000"/>
                    </a:p>
                  </a:txBody>
                  <a:tcPr marL="0" marR="0" marT="0" marB="0"/>
                </a:tc>
                <a:tc>
                  <a:txBody>
                    <a:bodyPr lIns="0" tIns="0" rIns="0" bIns="0">
                      <a:noAutofit/>
                    </a:bodyPr>
                    <a:p>
                      <a:endParaRPr sz="1000"/>
                    </a:p>
                  </a:txBody>
                  <a:tcPr marL="0" marR="0" marT="0" marB="0"/>
                </a:tc>
              </a:tr>
              <a:tr h="237744">
                <a:tc gridSpan="2">
                  <a:txBody>
                    <a:bodyPr lIns="0" tIns="0" rIns="0" bIns="0">
                      <a:noAutofit/>
                    </a:bodyPr>
                    <a:p>
                      <a:endParaRPr sz="1200"/>
                    </a:p>
                  </a:txBody>
                  <a:tcPr marL="0" marR="0" marT="0" marB="0"/>
                </a:tc>
                <a:tc hMerge="1">
                  <a:txBody>
                    <a:bodyPr lIns="0" tIns="0" rIns="0" bIns="0">
                      <a:noAutofit/>
                    </a:bodyPr>
                    <a:p>
                      <a:endParaRPr sz="1200"/>
                    </a:p>
                  </a:txBody>
                  <a:tcPr marL="0" marR="0" marT="0" marB="0"/>
                </a:tc>
                <a:tc>
                  <a:txBody>
                    <a:bodyPr lIns="0" tIns="0" rIns="0" bIns="0">
                      <a:noAutofit/>
                    </a:bodyPr>
                    <a:p>
                      <a:endParaRPr sz="1200"/>
                    </a:p>
                  </a:txBody>
                  <a:tcPr marL="0" marR="0" marT="0" marB="0"/>
                </a:tc>
                <a:tc>
                  <a:txBody>
                    <a:bodyPr lIns="0" tIns="0" rIns="0" bIns="0">
                      <a:noAutofit/>
                    </a:bodyPr>
                    <a:p>
                      <a:endParaRPr sz="1200"/>
                    </a:p>
                  </a:txBody>
                  <a:tcPr marL="0" marR="0" marT="0" marB="0"/>
                </a:tc>
              </a:tr>
              <a:tr h="131064">
                <a:tc gridSpan="3">
                  <a:txBody>
                    <a:bodyPr lIns="0" tIns="0" rIns="0" bIns="0">
                      <a:noAutofit/>
                    </a:bodyPr>
                    <a:p>
                      <a:endParaRPr sz="700"/>
                    </a:p>
                  </a:txBody>
                  <a:tcPr marL="0" marR="0" marT="0" marB="0"/>
                </a:tc>
                <a:tc hMerge="1">
                  <a:txBody>
                    <a:bodyPr lIns="0" tIns="0" rIns="0" bIns="0">
                      <a:noAutofit/>
                    </a:bodyPr>
                    <a:p>
                      <a:endParaRPr sz="700"/>
                    </a:p>
                  </a:txBody>
                  <a:tcPr marL="0" marR="0" marT="0" marB="0"/>
                </a:tc>
                <a:tc hMerge="1">
                  <a:txBody>
                    <a:bodyPr lIns="0" tIns="0" rIns="0" bIns="0">
                      <a:noAutofit/>
                    </a:bodyPr>
                    <a:p>
                      <a:endParaRPr sz="700"/>
                    </a:p>
                  </a:txBody>
                  <a:tcPr marL="0" marR="0" marT="0" marB="0"/>
                </a:tc>
                <a:tc>
                  <a:txBody>
                    <a:bodyPr lIns="0" tIns="0" rIns="0" bIns="0">
                      <a:noAutofit/>
                    </a:bodyPr>
                    <a:p>
                      <a:endParaRPr sz="700"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10302240" y="36576"/>
            <a:ext cx="725424" cy="755904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637032" y="1795272"/>
            <a:ext cx="1908048" cy="4361688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PictId2"/>
          <a:stretch>
            <a:fillRect/>
          </a:stretch>
        </p:blipFill>
        <p:spPr>
          <a:xfrm>
            <a:off x="8452104" y="1725168"/>
            <a:ext cx="3739896" cy="5120640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902208" y="435864"/>
            <a:ext cx="2453640" cy="368808"/>
          </a:xfrm>
          <a:prstGeom prst="rect">
            <a:avLst/>
          </a:prstGeom>
          <a:solidFill>
            <a:srgbClr val="1D3D6E"/>
          </a:solidFill>
        </p:spPr>
        <p:txBody>
          <a:bodyPr lIns="0" tIns="0" rIns="0" bIns="0" wrap="none">
            <a:noAutofit/>
          </a:bodyPr>
          <a:p>
            <a:pPr algn="ctr" indent="0">
              <a:spcBef>
                <a:spcPts val="350"/>
              </a:spcBef>
            </a:pPr>
            <a:r>
              <a:rPr lang="ja" b="1" sz="2800">
                <a:solidFill>
                  <a:srgbClr val="FFFFFF"/>
                </a:solidFill>
                <a:latin typeface="SimSun"/>
                <a:ea typeface="SimSun"/>
              </a:rPr>
              <a:t>快速充电系统</a:t>
            </a:r>
          </a:p>
        </p:txBody>
      </p:sp>
      <p:sp>
        <p:nvSpPr>
          <p:cNvPr id="7" name=""/>
          <p:cNvSpPr/>
          <p:nvPr/>
        </p:nvSpPr>
        <p:spPr>
          <a:xfrm>
            <a:off x="10896600" y="124968"/>
            <a:ext cx="1139952" cy="30784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sz="2400">
                <a:solidFill>
                  <a:srgbClr val="2E75B6"/>
                </a:solidFill>
                <a:latin typeface="DengXian"/>
                <a:ea typeface="DengXian"/>
              </a:rPr>
              <a:t>智慧行</a:t>
            </a:r>
          </a:p>
        </p:txBody>
      </p:sp>
      <p:sp>
        <p:nvSpPr>
          <p:cNvPr id="8" name=""/>
          <p:cNvSpPr/>
          <p:nvPr/>
        </p:nvSpPr>
        <p:spPr>
          <a:xfrm>
            <a:off x="10948416" y="542544"/>
            <a:ext cx="1146048" cy="13411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600">
                <a:solidFill>
                  <a:srgbClr val="2E75B6"/>
                </a:solidFill>
                <a:latin typeface="Calibri"/>
                <a:ea typeface="Calibri"/>
              </a:rPr>
              <a:t>:ZHIHUIXING</a:t>
            </a:r>
          </a:p>
        </p:txBody>
      </p:sp>
      <p:sp>
        <p:nvSpPr>
          <p:cNvPr id="9" name=""/>
          <p:cNvSpPr/>
          <p:nvPr/>
        </p:nvSpPr>
        <p:spPr>
          <a:xfrm>
            <a:off x="3666744" y="1938528"/>
            <a:ext cx="4090416" cy="92659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ts val="4080"/>
              </a:lnSpc>
            </a:pPr>
            <a:r>
              <a:rPr lang="ja" b="1" sz="3200">
                <a:solidFill>
                  <a:srgbClr val="92D050"/>
                </a:solidFill>
                <a:latin typeface="SimHei"/>
                <a:ea typeface="SimHei"/>
              </a:rPr>
              <a:t>清洁</a:t>
            </a:r>
            <a:r>
              <a:rPr lang="ja" sz="3200">
                <a:latin typeface="DengXian"/>
                <a:ea typeface="DengXian"/>
              </a:rPr>
              <a:t>：</a:t>
            </a:r>
            <a:r>
              <a:rPr lang="ja" b="1" sz="2800">
                <a:latin typeface="KaiTi"/>
                <a:ea typeface="KaiTi"/>
              </a:rPr>
              <a:t>利用光伏发电,实 现站点</a:t>
            </a:r>
            <a:r>
              <a:rPr lang="ja" b="1" sz="3200">
                <a:solidFill>
                  <a:srgbClr val="FF0000"/>
                </a:solidFill>
                <a:latin typeface="SimHei"/>
                <a:ea typeface="SimHei"/>
              </a:rPr>
              <a:t>清洁、自主</a:t>
            </a:r>
            <a:r>
              <a:rPr lang="ja" b="1" sz="2800">
                <a:latin typeface="KaiTi"/>
                <a:ea typeface="KaiTi"/>
              </a:rPr>
              <a:t>供电。</a:t>
            </a:r>
          </a:p>
        </p:txBody>
      </p:sp>
      <p:sp>
        <p:nvSpPr>
          <p:cNvPr id="10" name=""/>
          <p:cNvSpPr/>
          <p:nvPr/>
        </p:nvSpPr>
        <p:spPr>
          <a:xfrm>
            <a:off x="3611880" y="3398520"/>
            <a:ext cx="4575048" cy="109118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/>
            <a:r>
              <a:rPr lang="ja" b="1" sz="3200">
                <a:solidFill>
                  <a:srgbClr val="00B0F0"/>
                </a:solidFill>
                <a:latin typeface="SimHei"/>
                <a:ea typeface="SimHei"/>
              </a:rPr>
              <a:t>快速</a:t>
            </a:r>
            <a:r>
              <a:rPr lang="ja" sz="3200">
                <a:latin typeface="DengXian"/>
                <a:ea typeface="DengXian"/>
              </a:rPr>
              <a:t>：</a:t>
            </a:r>
            <a:r>
              <a:rPr lang="ja" b="1" sz="2800">
                <a:latin typeface="KaiTi"/>
                <a:ea typeface="KaiTi"/>
              </a:rPr>
              <a:t>首创PPS充电方式,</a:t>
            </a:r>
          </a:p>
          <a:p>
            <a:pPr indent="0"/>
            <a:r>
              <a:rPr lang="ja" b="1" sz="2800">
                <a:latin typeface="KaiTi"/>
                <a:ea typeface="KaiTi"/>
              </a:rPr>
              <a:t>直接</a:t>
            </a:r>
            <a:r>
              <a:rPr lang="ja" b="1" sz="3200">
                <a:solidFill>
                  <a:srgbClr val="FF0000"/>
                </a:solidFill>
                <a:latin typeface="SimHei"/>
                <a:ea typeface="SimHei"/>
              </a:rPr>
              <a:t>提升42%的充电速度</a:t>
            </a:r>
            <a:r>
              <a:rPr lang="ja" b="1" sz="2800">
                <a:latin typeface="KaiTi"/>
                <a:ea typeface="KaiTi"/>
              </a:rPr>
              <a:t>。</a:t>
            </a:r>
          </a:p>
        </p:txBody>
      </p:sp>
      <p:sp>
        <p:nvSpPr>
          <p:cNvPr id="11" name=""/>
          <p:cNvSpPr/>
          <p:nvPr/>
        </p:nvSpPr>
        <p:spPr>
          <a:xfrm>
            <a:off x="3611880" y="5090160"/>
            <a:ext cx="4581144" cy="110337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spcAft>
                <a:spcPts val="280"/>
              </a:spcAft>
            </a:pPr>
            <a:r>
              <a:rPr lang="ja" b="1" sz="3200">
                <a:solidFill>
                  <a:srgbClr val="0C733B"/>
                </a:solidFill>
                <a:latin typeface="SimHei"/>
                <a:ea typeface="SimHei"/>
              </a:rPr>
              <a:t>安全</a:t>
            </a:r>
            <a:r>
              <a:rPr lang="ja" sz="3200">
                <a:latin typeface="DengXian"/>
                <a:ea typeface="DengXian"/>
              </a:rPr>
              <a:t>：</a:t>
            </a:r>
            <a:r>
              <a:rPr lang="ja" b="1" sz="2800">
                <a:latin typeface="KaiTi"/>
                <a:ea typeface="KaiTi"/>
              </a:rPr>
              <a:t>采用DSP+FPGA控制系</a:t>
            </a:r>
          </a:p>
          <a:p>
            <a:pPr indent="0"/>
            <a:r>
              <a:rPr lang="ja" b="1" sz="2800">
                <a:latin typeface="KaiTi"/>
                <a:ea typeface="KaiTi"/>
              </a:rPr>
              <a:t>统与8^8电池管理</a:t>
            </a:r>
            <a:r>
              <a:rPr lang="ja" b="1" sz="3200">
                <a:solidFill>
                  <a:srgbClr val="FF0000"/>
                </a:solidFill>
                <a:latin typeface="SimHei"/>
                <a:ea typeface="SimHei"/>
              </a:rPr>
              <a:t>双重保护</a:t>
            </a:r>
            <a:r>
              <a:rPr lang="ja" b="1" sz="2800">
                <a:latin typeface="KaiTi"/>
                <a:ea typeface="KaiTi"/>
              </a:rPr>
              <a:t>。</a:t>
            </a:r>
          </a:p>
        </p:txBody>
      </p:sp>
      <p:sp>
        <p:nvSpPr>
          <p:cNvPr id="12" name=""/>
          <p:cNvSpPr/>
          <p:nvPr/>
        </p:nvSpPr>
        <p:spPr>
          <a:xfrm>
            <a:off x="9119616" y="1249680"/>
            <a:ext cx="2231136" cy="42672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b="1" sz="3200">
                <a:latin typeface="SimHei"/>
                <a:ea typeface="SimHei"/>
              </a:rPr>
              <a:t>两种充能</a:t>
            </a:r>
            <a:r>
              <a:rPr lang="ja" sz="2400">
                <a:latin typeface="DengXian"/>
                <a:ea typeface="DengXian"/>
              </a:rPr>
              <a:t>方式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10301161" y="37762"/>
            <a:ext cx="725585" cy="752560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0" y="2225309"/>
            <a:ext cx="4892984" cy="4620552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PictId2"/>
          <a:stretch>
            <a:fillRect/>
          </a:stretch>
        </p:blipFill>
        <p:spPr>
          <a:xfrm>
            <a:off x="5462123" y="1950180"/>
            <a:ext cx="2165969" cy="4593579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906307" y="431575"/>
            <a:ext cx="2433006" cy="374931"/>
          </a:xfrm>
          <a:prstGeom prst="rect">
            <a:avLst/>
          </a:prstGeom>
          <a:solidFill>
            <a:srgbClr val="1D3D6E"/>
          </a:solidFill>
        </p:spPr>
        <p:txBody>
          <a:bodyPr lIns="0" tIns="0" rIns="0" bIns="0" wrap="none">
            <a:noAutofit/>
          </a:bodyPr>
          <a:p>
            <a:pPr algn="ctr" indent="0">
              <a:spcBef>
                <a:spcPts val="350"/>
              </a:spcBef>
            </a:pPr>
            <a:r>
              <a:rPr lang="ja" b="1" sz="2800">
                <a:solidFill>
                  <a:srgbClr val="FFFFFF"/>
                </a:solidFill>
                <a:latin typeface="SimSun"/>
                <a:ea typeface="SimSun"/>
              </a:rPr>
              <a:t>智慧运维平台</a:t>
            </a:r>
          </a:p>
        </p:txBody>
      </p:sp>
      <p:sp>
        <p:nvSpPr>
          <p:cNvPr id="7" name=""/>
          <p:cNvSpPr/>
          <p:nvPr/>
        </p:nvSpPr>
        <p:spPr>
          <a:xfrm>
            <a:off x="10897274" y="126775"/>
            <a:ext cx="1140977" cy="307497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sz="2400">
                <a:solidFill>
                  <a:srgbClr val="2E75B6"/>
                </a:solidFill>
                <a:latin typeface="DengXian"/>
                <a:ea typeface="DengXian"/>
              </a:rPr>
              <a:t>智慧行</a:t>
            </a:r>
          </a:p>
        </p:txBody>
      </p:sp>
      <p:sp>
        <p:nvSpPr>
          <p:cNvPr id="8" name=""/>
          <p:cNvSpPr/>
          <p:nvPr/>
        </p:nvSpPr>
        <p:spPr>
          <a:xfrm>
            <a:off x="10948523" y="544863"/>
            <a:ext cx="1143675" cy="13217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i="1" sz="900">
                <a:solidFill>
                  <a:srgbClr val="2E75B6"/>
                </a:solidFill>
                <a:latin typeface="MS Mincho"/>
                <a:ea typeface="MS Mincho"/>
              </a:rPr>
              <a:t>て</a:t>
            </a:r>
            <a:r>
              <a:rPr lang="ja" sz="1600">
                <a:solidFill>
                  <a:srgbClr val="2E75B6"/>
                </a:solidFill>
                <a:latin typeface="Calibri"/>
                <a:ea typeface="Calibri"/>
              </a:rPr>
              <a:t> ZHIHUIXING</a:t>
            </a:r>
          </a:p>
        </p:txBody>
      </p:sp>
      <p:sp>
        <p:nvSpPr>
          <p:cNvPr id="9" name=""/>
          <p:cNvSpPr/>
          <p:nvPr/>
        </p:nvSpPr>
        <p:spPr>
          <a:xfrm>
            <a:off x="1289330" y="1227292"/>
            <a:ext cx="2775569" cy="372233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b="1" sz="2800">
                <a:latin typeface="KaiTi"/>
                <a:ea typeface="KaiTi"/>
              </a:rPr>
              <a:t>内部人员管理平台</a:t>
            </a:r>
          </a:p>
        </p:txBody>
      </p:sp>
      <p:sp>
        <p:nvSpPr>
          <p:cNvPr id="10" name=""/>
          <p:cNvSpPr/>
          <p:nvPr/>
        </p:nvSpPr>
        <p:spPr>
          <a:xfrm>
            <a:off x="6775730" y="1227292"/>
            <a:ext cx="3528128" cy="372233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b="1" sz="2800">
                <a:latin typeface="KaiTi"/>
                <a:ea typeface="KaiTi"/>
              </a:rPr>
              <a:t>維修人员人员管理平台</a:t>
            </a:r>
          </a:p>
        </p:txBody>
      </p:sp>
      <p:sp>
        <p:nvSpPr>
          <p:cNvPr id="11" name=""/>
          <p:cNvSpPr/>
          <p:nvPr/>
        </p:nvSpPr>
        <p:spPr>
          <a:xfrm>
            <a:off x="7860063" y="2060771"/>
            <a:ext cx="3784375" cy="4461409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190500"/>
            <a:r>
              <a:rPr lang="ja" i="1" sz="4600">
                <a:latin typeface="SimHei"/>
                <a:ea typeface="SimHei"/>
              </a:rPr>
              <a:t>有</a:t>
            </a:r>
            <a:r>
              <a:rPr lang="ja" sz="3200">
                <a:latin typeface="KaiTi"/>
                <a:ea typeface="KaiTi"/>
              </a:rPr>
              <a:t>安全</a:t>
            </a:r>
          </a:p>
          <a:p>
            <a:pPr indent="546100">
              <a:lnSpc>
                <a:spcPts val="2507"/>
              </a:lnSpc>
              <a:spcAft>
                <a:spcPts val="2730"/>
              </a:spcAft>
            </a:pPr>
            <a:r>
              <a:rPr lang="ja" sz="2000">
                <a:latin typeface="KaiTi"/>
                <a:ea typeface="KaiTi"/>
              </a:rPr>
              <a:t>实时定位跟踪、电子围栏、防 丢寻车、确保每辆车</a:t>
            </a:r>
            <a:r>
              <a:rPr lang="ja" b="1" sz="2000">
                <a:solidFill>
                  <a:srgbClr val="FF0000"/>
                </a:solidFill>
                <a:latin typeface="KaiTi"/>
                <a:ea typeface="KaiTi"/>
              </a:rPr>
              <a:t>“实名化”</a:t>
            </a:r>
          </a:p>
          <a:p>
            <a:pPr indent="190500"/>
            <a:r>
              <a:rPr lang="ja" sz="3200">
                <a:latin typeface="KaiTi"/>
                <a:ea typeface="KaiTi"/>
              </a:rPr>
              <a:t>督控制</a:t>
            </a:r>
          </a:p>
          <a:p>
            <a:pPr indent="546100">
              <a:lnSpc>
                <a:spcPts val="5341"/>
              </a:lnSpc>
            </a:pPr>
            <a:r>
              <a:rPr lang="ja" sz="2000">
                <a:latin typeface="KaiTi"/>
                <a:ea typeface="KaiTi"/>
              </a:rPr>
              <a:t>随时查看站点内所有物品的实 时监测数据,</a:t>
            </a:r>
            <a:r>
              <a:rPr lang="ja" b="1" sz="2000">
                <a:solidFill>
                  <a:srgbClr val="FF0000"/>
                </a:solidFill>
                <a:latin typeface="KaiTi"/>
                <a:ea typeface="KaiTi"/>
              </a:rPr>
              <a:t>对其进行智能管控 </a:t>
            </a:r>
            <a:r>
              <a:rPr lang="ja" sz="3200">
                <a:latin typeface="KaiTi"/>
                <a:ea typeface="KaiTi"/>
              </a:rPr>
              <a:t>暫发现</a:t>
            </a:r>
          </a:p>
          <a:p>
            <a:pPr indent="546100">
              <a:lnSpc>
                <a:spcPts val="2358"/>
              </a:lnSpc>
            </a:pPr>
            <a:r>
              <a:rPr lang="ja" sz="2000">
                <a:latin typeface="KaiTi"/>
                <a:ea typeface="KaiTi"/>
              </a:rPr>
              <a:t>实时定位不在站点内的车辆, </a:t>
            </a:r>
            <a:r>
              <a:rPr lang="ja" b="1" sz="2000">
                <a:solidFill>
                  <a:srgbClr val="FF0000"/>
                </a:solidFill>
                <a:latin typeface="KaiTi"/>
                <a:ea typeface="KaiTi"/>
              </a:rPr>
              <a:t>工作人员及时搜寻、调度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5312664" y="5123688"/>
            <a:ext cx="350520" cy="996696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7412736" y="5117592"/>
            <a:ext cx="347472" cy="1036320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PictId2"/>
          <a:stretch>
            <a:fillRect/>
          </a:stretch>
        </p:blipFill>
        <p:spPr>
          <a:xfrm>
            <a:off x="11021568" y="5809488"/>
            <a:ext cx="996696" cy="89916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PictId3"/>
          <a:stretch>
            <a:fillRect/>
          </a:stretch>
        </p:blipFill>
        <p:spPr>
          <a:xfrm>
            <a:off x="2246376" y="4026408"/>
            <a:ext cx="1908048" cy="2270760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PictId4"/>
          <a:stretch>
            <a:fillRect/>
          </a:stretch>
        </p:blipFill>
        <p:spPr>
          <a:xfrm>
            <a:off x="2221992" y="4026408"/>
            <a:ext cx="1932432" cy="2279904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PictId5"/>
          <a:stretch>
            <a:fillRect/>
          </a:stretch>
        </p:blipFill>
        <p:spPr>
          <a:xfrm>
            <a:off x="4666488" y="1335024"/>
            <a:ext cx="713232" cy="719328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>
          <a:blip r:embed="rPictId6"/>
          <a:stretch>
            <a:fillRect/>
          </a:stretch>
        </p:blipFill>
        <p:spPr>
          <a:xfrm>
            <a:off x="10302240" y="36576"/>
            <a:ext cx="725424" cy="755904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>
          <a:blip r:embed="rPictId7"/>
          <a:stretch>
            <a:fillRect/>
          </a:stretch>
        </p:blipFill>
        <p:spPr>
          <a:xfrm>
            <a:off x="8811768" y="1335024"/>
            <a:ext cx="713232" cy="725424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>
          <a:blip r:embed="rPictId8"/>
          <a:stretch>
            <a:fillRect/>
          </a:stretch>
        </p:blipFill>
        <p:spPr>
          <a:xfrm>
            <a:off x="463296" y="1176528"/>
            <a:ext cx="8220456" cy="3803904"/>
          </a:xfrm>
          <a:prstGeom prst="rect">
            <a:avLst/>
          </a:prstGeom>
        </p:spPr>
      </p:pic>
      <p:sp>
        <p:nvSpPr>
          <p:cNvPr id="11" name=""/>
          <p:cNvSpPr/>
          <p:nvPr/>
        </p:nvSpPr>
        <p:spPr>
          <a:xfrm>
            <a:off x="5772912" y="5288280"/>
            <a:ext cx="1487424" cy="68275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algn="just" indent="0">
              <a:lnSpc>
                <a:spcPts val="2808"/>
              </a:lnSpc>
            </a:pPr>
            <a:r>
              <a:rPr lang="ja" sz="2400">
                <a:latin typeface="KaiTi"/>
                <a:ea typeface="KaiTi"/>
              </a:rPr>
              <a:t>ェ欲善其事 必先利其器</a:t>
            </a:r>
          </a:p>
        </p:txBody>
      </p:sp>
      <p:sp>
        <p:nvSpPr>
          <p:cNvPr id="12" name=""/>
          <p:cNvSpPr/>
          <p:nvPr/>
        </p:nvSpPr>
        <p:spPr>
          <a:xfrm>
            <a:off x="9265920" y="2892552"/>
            <a:ext cx="2356104" cy="23469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just" indent="0"/>
            <a:r>
              <a:rPr lang="ja" b="1" sz="2000">
                <a:solidFill>
                  <a:srgbClr val="333F50"/>
                </a:solidFill>
                <a:latin typeface="KaiTi"/>
                <a:ea typeface="KaiTi"/>
              </a:rPr>
              <a:t>新能源共享</a:t>
            </a:r>
            <a:r>
              <a:rPr lang="ja" b="1" sz="1700">
                <a:solidFill>
                  <a:srgbClr val="333F50"/>
                </a:solidFill>
                <a:latin typeface="Arial"/>
                <a:ea typeface="Arial"/>
              </a:rPr>
              <a:t>£</a:t>
            </a:r>
            <a:r>
              <a:rPr lang="ja" b="1" sz="2000">
                <a:solidFill>
                  <a:srgbClr val="333F50"/>
                </a:solidFill>
                <a:latin typeface="KaiTi"/>
                <a:ea typeface="KaiTi"/>
              </a:rPr>
              <a:t>站运维手册</a:t>
            </a:r>
          </a:p>
        </p:txBody>
      </p:sp>
      <p:sp>
        <p:nvSpPr>
          <p:cNvPr id="13" name=""/>
          <p:cNvSpPr/>
          <p:nvPr/>
        </p:nvSpPr>
        <p:spPr>
          <a:xfrm>
            <a:off x="10046208" y="4486656"/>
            <a:ext cx="890016" cy="17068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850">
                <a:solidFill>
                  <a:srgbClr val="333F50"/>
                </a:solidFill>
                <a:latin typeface="Times New Roman"/>
                <a:ea typeface="Times New Roman"/>
              </a:rPr>
              <a:t>2021</a:t>
            </a:r>
            <a:r>
              <a:rPr lang="ja" sz="1000">
                <a:solidFill>
                  <a:srgbClr val="38636D"/>
                </a:solidFill>
                <a:latin typeface="MS Mincho"/>
                <a:ea typeface="MS Mincho"/>
              </a:rPr>
              <a:t>年</a:t>
            </a:r>
            <a:r>
              <a:rPr lang="ja" sz="850">
                <a:solidFill>
                  <a:srgbClr val="38636D"/>
                </a:solidFill>
                <a:latin typeface="Times New Roman"/>
                <a:ea typeface="Times New Roman"/>
              </a:rPr>
              <a:t>4</a:t>
            </a:r>
            <a:r>
              <a:rPr lang="ja" sz="1000">
                <a:solidFill>
                  <a:srgbClr val="38636D"/>
                </a:solidFill>
                <a:latin typeface="MS Mincho"/>
                <a:ea typeface="MS Mincho"/>
              </a:rPr>
              <a:t>月</a:t>
            </a:r>
            <a:r>
              <a:rPr lang="ja" sz="850">
                <a:solidFill>
                  <a:srgbClr val="333F50"/>
                </a:solidFill>
                <a:latin typeface="Times New Roman"/>
                <a:ea typeface="Times New Roman"/>
              </a:rPr>
              <a:t>1</a:t>
            </a:r>
            <a:r>
              <a:rPr lang="ja" sz="1000">
                <a:solidFill>
                  <a:srgbClr val="38636D"/>
                </a:solidFill>
                <a:latin typeface="MS Mincho"/>
                <a:ea typeface="MS Mincho"/>
              </a:rPr>
              <a:t>曰</a:t>
            </a:r>
          </a:p>
        </p:txBody>
      </p:sp>
      <p:sp>
        <p:nvSpPr>
          <p:cNvPr id="14" name=""/>
          <p:cNvSpPr/>
          <p:nvPr/>
        </p:nvSpPr>
        <p:spPr>
          <a:xfrm>
            <a:off x="9299448" y="4989576"/>
            <a:ext cx="1383792" cy="33223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/>
            <a:r>
              <a:rPr lang="ja" sz="1000">
                <a:solidFill>
                  <a:srgbClr val="333F50"/>
                </a:solidFill>
                <a:latin typeface="MS Mincho"/>
                <a:ea typeface="MS Mincho"/>
              </a:rPr>
              <a:t>智慧行</a:t>
            </a:r>
            <a:r>
              <a:rPr lang="ja" sz="1000">
                <a:solidFill>
                  <a:srgbClr val="333F50"/>
                </a:solidFill>
                <a:latin typeface="SimSun"/>
                <a:ea typeface="SimSun"/>
              </a:rPr>
              <a:t>团队</a:t>
            </a:r>
          </a:p>
          <a:p>
            <a:pPr indent="0"/>
            <a:r>
              <a:rPr lang="ja" sz="1000">
                <a:solidFill>
                  <a:srgbClr val="333F50"/>
                </a:solidFill>
                <a:latin typeface="MS Mincho"/>
                <a:ea typeface="MS Mincho"/>
              </a:rPr>
              <a:t>湖南</a:t>
            </a:r>
            <a:r>
              <a:rPr lang="ja" sz="1000">
                <a:solidFill>
                  <a:srgbClr val="333F50"/>
                </a:solidFill>
                <a:latin typeface="SimSun"/>
                <a:ea typeface="SimSun"/>
              </a:rPr>
              <a:t>艺</a:t>
            </a:r>
            <a:r>
              <a:rPr lang="ja" sz="1000">
                <a:solidFill>
                  <a:srgbClr val="333F50"/>
                </a:solidFill>
                <a:latin typeface="MS Mincho"/>
                <a:ea typeface="MS Mincho"/>
              </a:rPr>
              <a:t>洋</a:t>
            </a:r>
            <a:r>
              <a:rPr lang="ja" sz="1000">
                <a:solidFill>
                  <a:srgbClr val="333F50"/>
                </a:solidFill>
                <a:latin typeface="SimSun"/>
                <a:ea typeface="SimSun"/>
              </a:rPr>
              <a:t>电</a:t>
            </a:r>
            <a:r>
              <a:rPr lang="ja" sz="1000">
                <a:solidFill>
                  <a:srgbClr val="333F50"/>
                </a:solidFill>
                <a:latin typeface="MS Mincho"/>
                <a:ea typeface="MS Mincho"/>
              </a:rPr>
              <a:t>气有限公司</a:t>
            </a:r>
          </a:p>
        </p:txBody>
      </p:sp>
      <p:sp>
        <p:nvSpPr>
          <p:cNvPr id="15" name=""/>
          <p:cNvSpPr/>
          <p:nvPr/>
        </p:nvSpPr>
        <p:spPr>
          <a:xfrm>
            <a:off x="10835640" y="5059680"/>
            <a:ext cx="682752" cy="19812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100">
                <a:solidFill>
                  <a:srgbClr val="333F50"/>
                </a:solidFill>
                <a:latin typeface="MingLiU"/>
                <a:ea typeface="MingLiU"/>
              </a:rPr>
              <a:t>共同编制</a:t>
            </a:r>
          </a:p>
        </p:txBody>
      </p:sp>
      <p:sp>
        <p:nvSpPr>
          <p:cNvPr id="16" name=""/>
          <p:cNvSpPr/>
          <p:nvPr/>
        </p:nvSpPr>
        <p:spPr>
          <a:xfrm>
            <a:off x="262128" y="4523232"/>
            <a:ext cx="1889760" cy="88087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ts val="2160"/>
              </a:lnSpc>
            </a:pPr>
            <a:r>
              <a:rPr lang="ja" sz="2000">
                <a:latin typeface="KaiTi"/>
                <a:ea typeface="KaiTi"/>
              </a:rPr>
              <a:t>ェ作人员定时定 点巡逻,及时规范 共享单车的停放.</a:t>
            </a:r>
          </a:p>
        </p:txBody>
      </p:sp>
      <p:sp>
        <p:nvSpPr>
          <p:cNvPr id="17" name=""/>
          <p:cNvSpPr/>
          <p:nvPr/>
        </p:nvSpPr>
        <p:spPr>
          <a:xfrm>
            <a:off x="3822192" y="4477512"/>
            <a:ext cx="79248" cy="9144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i="1" sz="400">
                <a:solidFill>
                  <a:srgbClr val="87785E"/>
                </a:solidFill>
                <a:latin typeface="MS Mincho"/>
                <a:ea typeface="MS Mincho"/>
              </a:rPr>
              <a:t>モ</a:t>
            </a:r>
          </a:p>
        </p:txBody>
      </p:sp>
      <p:sp>
        <p:nvSpPr>
          <p:cNvPr id="19" name=""/>
          <p:cNvSpPr/>
          <p:nvPr/>
        </p:nvSpPr>
        <p:spPr>
          <a:xfrm>
            <a:off x="10896600" y="124968"/>
            <a:ext cx="1139952" cy="30784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r" indent="0"/>
            <a:r>
              <a:rPr lang="ja" sz="2400">
                <a:solidFill>
                  <a:srgbClr val="2E75B6"/>
                </a:solidFill>
                <a:latin typeface="DengXian"/>
                <a:ea typeface="DengXian"/>
              </a:rPr>
              <a:t>智慧行</a:t>
            </a:r>
          </a:p>
        </p:txBody>
      </p:sp>
      <p:sp>
        <p:nvSpPr>
          <p:cNvPr id="20" name=""/>
          <p:cNvSpPr/>
          <p:nvPr/>
        </p:nvSpPr>
        <p:spPr>
          <a:xfrm>
            <a:off x="10948416" y="542544"/>
            <a:ext cx="1127760" cy="13411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1600">
                <a:solidFill>
                  <a:srgbClr val="2E75B6"/>
                </a:solidFill>
                <a:latin typeface="Calibri"/>
                <a:ea typeface="Calibri"/>
              </a:rPr>
              <a:t>:ZHIHUIXING</a:t>
            </a:r>
          </a:p>
        </p:txBody>
      </p:sp>
      <p:sp>
        <p:nvSpPr>
          <p:cNvPr id="21" name=""/>
          <p:cNvSpPr/>
          <p:nvPr/>
        </p:nvSpPr>
        <p:spPr>
          <a:xfrm>
            <a:off x="9595104" y="1655064"/>
            <a:ext cx="2139696" cy="30784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algn="just" indent="0"/>
            <a:r>
              <a:rPr lang="ja" sz="2400">
                <a:latin typeface="KaiTi"/>
                <a:ea typeface="KaiTi"/>
              </a:rPr>
              <a:t>标准化运維流程</a:t>
            </a:r>
          </a:p>
        </p:txBody>
      </p:sp>
      <p:sp>
        <p:nvSpPr>
          <p:cNvPr id="22" name=""/>
          <p:cNvSpPr/>
          <p:nvPr/>
        </p:nvSpPr>
        <p:spPr>
          <a:xfrm>
            <a:off x="899160" y="445008"/>
            <a:ext cx="2468880" cy="384048"/>
          </a:xfrm>
          <a:prstGeom prst="rect">
            <a:avLst/>
          </a:prstGeom>
          <a:solidFill>
            <a:srgbClr val="1D3D6E"/>
          </a:solidFill>
        </p:spPr>
        <p:txBody>
          <a:bodyPr lIns="0" tIns="0" rIns="0" bIns="0" wrap="none">
            <a:noAutofit/>
          </a:bodyPr>
          <a:p>
            <a:pPr algn="ctr" indent="0">
              <a:spcBef>
                <a:spcPts val="350"/>
              </a:spcBef>
            </a:pPr>
            <a:r>
              <a:rPr lang="ja" b="1" sz="2800">
                <a:solidFill>
                  <a:srgbClr val="D9EDE6"/>
                </a:solidFill>
                <a:latin typeface="Microsoft YaHei"/>
                <a:ea typeface="Microsoft YaHei"/>
              </a:rPr>
              <a:t>专业运维团队</a:t>
            </a:r>
          </a:p>
        </p:txBody>
      </p:sp>
      <p:sp>
        <p:nvSpPr>
          <p:cNvPr id="23" name=""/>
          <p:cNvSpPr/>
          <p:nvPr/>
        </p:nvSpPr>
        <p:spPr>
          <a:xfrm>
            <a:off x="457200" y="1264920"/>
            <a:ext cx="2947416" cy="74371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wrap="none">
            <a:noAutofit/>
          </a:bodyPr>
          <a:p>
            <a:pPr indent="0"/>
            <a:r>
              <a:rPr lang="ja" sz="2400">
                <a:solidFill>
                  <a:srgbClr val="22426F"/>
                </a:solidFill>
                <a:latin typeface="KaiTi"/>
                <a:ea typeface="KaiTi"/>
              </a:rPr>
              <a:t>胃^</a:t>
            </a:r>
            <a:r>
              <a:rPr lang="ja" sz="2400">
                <a:latin typeface="KaiTi"/>
                <a:ea typeface="KaiTi"/>
              </a:rPr>
              <a:t>精细化管理模式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